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slide" Target="slides/slide19.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1"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1" y="8685214"/>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4"/>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 name="Google Shape;50;p1:notes"/>
          <p:cNvSpPr txBox="1"/>
          <p:nvPr>
            <p:ph idx="1" type="body"/>
          </p:nvPr>
        </p:nvSpPr>
        <p:spPr>
          <a:xfrm>
            <a:off x="685801"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 name="Google Shape;51;p1:notes"/>
          <p:cNvSpPr txBox="1"/>
          <p:nvPr>
            <p:ph idx="12" type="sldNum"/>
          </p:nvPr>
        </p:nvSpPr>
        <p:spPr>
          <a:xfrm>
            <a:off x="3884613" y="8685214"/>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8d3907b3c2_0_109:notes"/>
          <p:cNvSpPr txBox="1"/>
          <p:nvPr>
            <p:ph idx="1" type="body"/>
          </p:nvPr>
        </p:nvSpPr>
        <p:spPr>
          <a:xfrm>
            <a:off x="685801"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our GAN hierarchy, discriminators process voxelized shapes in a uniform structure with 3D convolutional layers. Each layer uses a 3 × 3 × 3 kernel, and the first layer reduces the input grid size. These discriminators classify a 3D score map, that defines patches as fake or real. They are memory-efficient since they are only used during training and are trained one at a time, reducing memory requirements compared to the generators.</a:t>
            </a:r>
            <a:r>
              <a:rPr lang="en-US"/>
              <a:t>The output channel is actually 1. My </a:t>
            </a:r>
            <a:r>
              <a:rPr lang="en-US"/>
              <a:t>output</a:t>
            </a:r>
            <a:r>
              <a:rPr lang="en-US"/>
              <a:t> score map is (15, 23, 14) for x0 and  for xN(29, 45, 27)</a:t>
            </a:r>
            <a:endParaRPr/>
          </a:p>
        </p:txBody>
      </p:sp>
      <p:sp>
        <p:nvSpPr>
          <p:cNvPr id="140" name="Google Shape;140;g28d3907b3c2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8fcb44b395_0_35:notes"/>
          <p:cNvSpPr txBox="1"/>
          <p:nvPr>
            <p:ph idx="1" type="body"/>
          </p:nvPr>
        </p:nvSpPr>
        <p:spPr>
          <a:xfrm>
            <a:off x="685801"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it has as inputs the generator, the MLP and the discriminator</a:t>
            </a:r>
            <a:endParaRPr/>
          </a:p>
          <a:p>
            <a:pPr indent="-317500" lvl="0" marL="457200" rtl="0" algn="l">
              <a:spcBef>
                <a:spcPts val="0"/>
              </a:spcBef>
              <a:spcAft>
                <a:spcPts val="0"/>
              </a:spcAft>
              <a:buSzPts val="1400"/>
              <a:buAutoNum type="arabicPeriod"/>
            </a:pPr>
            <a:r>
              <a:rPr lang="en-US"/>
              <a:t>compute generated loss</a:t>
            </a:r>
            <a:endParaRPr/>
          </a:p>
          <a:p>
            <a:pPr indent="-317500" lvl="0" marL="457200" rtl="0" algn="l">
              <a:spcBef>
                <a:spcPts val="0"/>
              </a:spcBef>
              <a:spcAft>
                <a:spcPts val="0"/>
              </a:spcAft>
              <a:buSzPts val="1400"/>
              <a:buAutoNum type="arabicPeriod"/>
            </a:pPr>
            <a:r>
              <a:rPr lang="en-US"/>
              <a:t>compute real loss</a:t>
            </a:r>
            <a:endParaRPr/>
          </a:p>
          <a:p>
            <a:pPr indent="-317500" lvl="0" marL="457200" rtl="0" algn="l">
              <a:spcBef>
                <a:spcPts val="0"/>
              </a:spcBef>
              <a:spcAft>
                <a:spcPts val="0"/>
              </a:spcAft>
              <a:buSzPts val="1400"/>
              <a:buAutoNum type="arabicPeriod"/>
            </a:pPr>
            <a:r>
              <a:rPr lang="en-US"/>
              <a:t>l</a:t>
            </a:r>
            <a:r>
              <a:rPr lang="en-US"/>
              <a:t>oss1 = generated loss-real loss</a:t>
            </a:r>
            <a:endParaRPr/>
          </a:p>
          <a:p>
            <a:pPr indent="-317500" lvl="0" marL="457200" rtl="0" algn="l">
              <a:spcBef>
                <a:spcPts val="0"/>
              </a:spcBef>
              <a:spcAft>
                <a:spcPts val="0"/>
              </a:spcAft>
              <a:buSzPts val="1400"/>
              <a:buAutoNum type="arabicPeriod"/>
            </a:pPr>
            <a:r>
              <a:rPr lang="en-US"/>
              <a:t>loss = loss1+gradient penalty</a:t>
            </a:r>
            <a:endParaRPr/>
          </a:p>
          <a:p>
            <a:pPr indent="0" lvl="0" marL="457200" rtl="0" algn="l">
              <a:spcBef>
                <a:spcPts val="0"/>
              </a:spcBef>
              <a:spcAft>
                <a:spcPts val="0"/>
              </a:spcAft>
              <a:buNone/>
            </a:pPr>
            <a:r>
              <a:t/>
            </a:r>
            <a:endParaRPr/>
          </a:p>
        </p:txBody>
      </p:sp>
      <p:sp>
        <p:nvSpPr>
          <p:cNvPr id="151" name="Google Shape;151;g28fcb44b395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910903701d_0_7:notes"/>
          <p:cNvSpPr txBox="1"/>
          <p:nvPr>
            <p:ph idx="1" type="body"/>
          </p:nvPr>
        </p:nvSpPr>
        <p:spPr>
          <a:xfrm>
            <a:off x="685801"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it has as inputs the generator, the MLP and the discriminator</a:t>
            </a:r>
            <a:endParaRPr/>
          </a:p>
          <a:p>
            <a:pPr indent="-317500" lvl="0" marL="457200" rtl="0" algn="l">
              <a:spcBef>
                <a:spcPts val="0"/>
              </a:spcBef>
              <a:spcAft>
                <a:spcPts val="0"/>
              </a:spcAft>
              <a:buSzPts val="1400"/>
              <a:buAutoNum type="arabicPeriod"/>
            </a:pPr>
            <a:r>
              <a:rPr lang="en-US"/>
              <a:t>compute generated loss = adversarial term</a:t>
            </a:r>
            <a:endParaRPr/>
          </a:p>
          <a:p>
            <a:pPr indent="-317500" lvl="0" marL="457200" rtl="0" algn="l">
              <a:spcBef>
                <a:spcPts val="0"/>
              </a:spcBef>
              <a:spcAft>
                <a:spcPts val="0"/>
              </a:spcAft>
              <a:buSzPts val="1400"/>
              <a:buAutoNum type="arabicPeriod"/>
            </a:pPr>
            <a:r>
              <a:rPr lang="en-US"/>
              <a:t>compute mse between real input voxels and generated voxels</a:t>
            </a:r>
            <a:endParaRPr/>
          </a:p>
          <a:p>
            <a:pPr indent="-317500" lvl="0" marL="457200" rtl="0" algn="l">
              <a:spcBef>
                <a:spcPts val="0"/>
              </a:spcBef>
              <a:spcAft>
                <a:spcPts val="0"/>
              </a:spcAft>
              <a:buSzPts val="1400"/>
              <a:buAutoNum type="arabicPeriod"/>
            </a:pPr>
            <a:r>
              <a:rPr lang="en-US"/>
              <a:t>l</a:t>
            </a:r>
            <a:r>
              <a:rPr lang="en-US"/>
              <a:t>oss = generated loss+scaled by alpha MSE</a:t>
            </a:r>
            <a:endParaRPr/>
          </a:p>
          <a:p>
            <a:pPr indent="0" lvl="0" marL="0" rtl="0" algn="l">
              <a:spcBef>
                <a:spcPts val="0"/>
              </a:spcBef>
              <a:spcAft>
                <a:spcPts val="0"/>
              </a:spcAft>
              <a:buNone/>
            </a:pPr>
            <a:r>
              <a:t/>
            </a:r>
            <a:endParaRPr/>
          </a:p>
        </p:txBody>
      </p:sp>
      <p:sp>
        <p:nvSpPr>
          <p:cNvPr id="162" name="Google Shape;162;g2910903701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8d3907b3c2_0_34:notes"/>
          <p:cNvSpPr txBox="1"/>
          <p:nvPr>
            <p:ph idx="1" type="body"/>
          </p:nvPr>
        </p:nvSpPr>
        <p:spPr>
          <a:xfrm>
            <a:off x="685801"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There are three key differences between his repository and my project:</a:t>
            </a:r>
            <a:endParaRPr/>
          </a:p>
          <a:p>
            <a:pPr indent="-317500" lvl="0" marL="457200" rtl="0" algn="l">
              <a:spcBef>
                <a:spcPts val="0"/>
              </a:spcBef>
              <a:spcAft>
                <a:spcPts val="0"/>
              </a:spcAft>
              <a:buSzPts val="1400"/>
              <a:buAutoNum type="arabicPeriod"/>
            </a:pPr>
            <a:r>
              <a:rPr lang="en-US"/>
              <a:t>Resolution Levels: As the training is progressive across resolution levels between 1 level of resolution to the next one, the voxels are downsampled from shape N to shape 0. He used a downsampling factor of 0.75. However, as the generator N upsamples the feature maps making them twice the size we used r = 0.5.</a:t>
            </a:r>
            <a:endParaRPr/>
          </a:p>
          <a:p>
            <a:pPr indent="-317500" lvl="0" marL="457200" rtl="0" algn="l">
              <a:spcBef>
                <a:spcPts val="0"/>
              </a:spcBef>
              <a:spcAft>
                <a:spcPts val="0"/>
              </a:spcAft>
              <a:buSzPts val="1400"/>
              <a:buAutoNum type="arabicPeriod"/>
            </a:pPr>
            <a:r>
              <a:rPr lang="en-US"/>
              <a:t>Training Levels: The paper mentions resizing dimensions to be at least 15 voxels. With r = 0.5, we achieved only 4 training levels (otherwise it would have been too big and RAM consuming), while his different downsizing ratio allowed for 9 training levels.</a:t>
            </a:r>
            <a:endParaRPr/>
          </a:p>
          <a:p>
            <a:pPr indent="-317500" lvl="0" marL="457200" rtl="0" algn="l">
              <a:spcBef>
                <a:spcPts val="0"/>
              </a:spcBef>
              <a:spcAft>
                <a:spcPts val="0"/>
              </a:spcAft>
              <a:buSzPts val="1400"/>
              <a:buAutoNum type="arabicPeriod"/>
            </a:pPr>
            <a:r>
              <a:rPr lang="en-US"/>
              <a:t>Voxelization Method: Our pre-processing approach differed, as he used Binvox, and I utilized trimesh, with Binvox being unavailable for Windows.</a:t>
            </a:r>
            <a:endParaRPr/>
          </a:p>
          <a:p>
            <a:pPr indent="0" lvl="0" marL="0" rtl="0" algn="l">
              <a:spcBef>
                <a:spcPts val="0"/>
              </a:spcBef>
              <a:spcAft>
                <a:spcPts val="0"/>
              </a:spcAft>
              <a:buNone/>
            </a:pPr>
            <a:r>
              <a:rPr lang="en-US"/>
              <a:t>These distinctions affected the voxelization process and the training process.</a:t>
            </a:r>
            <a:endParaRPr/>
          </a:p>
          <a:p>
            <a:pPr indent="0" lvl="0" marL="0" rtl="0" algn="l">
              <a:spcBef>
                <a:spcPts val="0"/>
              </a:spcBef>
              <a:spcAft>
                <a:spcPts val="0"/>
              </a:spcAft>
              <a:buNone/>
            </a:pPr>
            <a:r>
              <a:t/>
            </a:r>
            <a:endParaRPr/>
          </a:p>
        </p:txBody>
      </p:sp>
      <p:sp>
        <p:nvSpPr>
          <p:cNvPr id="174" name="Google Shape;174;g28d3907b3c2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910903701d_0_19:notes"/>
          <p:cNvSpPr txBox="1"/>
          <p:nvPr>
            <p:ph idx="1" type="body"/>
          </p:nvPr>
        </p:nvSpPr>
        <p:spPr>
          <a:xfrm>
            <a:off x="685801"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These are the random generation the paper was able to achieve. Unfortunately, I am not able to run his repository on Colab, as I do not have a local GPU, and don’t have enough space on my drive to mount the entire repo on my Colab</a:t>
            </a:r>
            <a:endParaRPr/>
          </a:p>
        </p:txBody>
      </p:sp>
      <p:sp>
        <p:nvSpPr>
          <p:cNvPr id="184" name="Google Shape;184;g2910903701d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910903701d_0_38:notes"/>
          <p:cNvSpPr txBox="1"/>
          <p:nvPr>
            <p:ph idx="1" type="body"/>
          </p:nvPr>
        </p:nvSpPr>
        <p:spPr>
          <a:xfrm>
            <a:off x="685801"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Using only 1 training scale at full size</a:t>
            </a:r>
            <a:endParaRPr/>
          </a:p>
          <a:p>
            <a:pPr indent="0" lvl="0" marL="0" rtl="0" algn="l">
              <a:spcBef>
                <a:spcPts val="0"/>
              </a:spcBef>
              <a:spcAft>
                <a:spcPts val="0"/>
              </a:spcAft>
              <a:buNone/>
            </a:pPr>
            <a:r>
              <a:rPr lang="en-US"/>
              <a:t>on the left: actually both losses decreased at different scale. It took 17.4GB of GPU RAM to run the the entire 2000 epochs. On the right the generated shape. As it’s only 1 training scale, I expect this to be normal as it was not able to capture such detailed shape as the tree</a:t>
            </a:r>
            <a:endParaRPr/>
          </a:p>
        </p:txBody>
      </p:sp>
      <p:sp>
        <p:nvSpPr>
          <p:cNvPr id="195" name="Google Shape;195;g2910903701d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910903701d_1_3:notes"/>
          <p:cNvSpPr txBox="1"/>
          <p:nvPr>
            <p:ph idx="1" type="body"/>
          </p:nvPr>
        </p:nvSpPr>
        <p:spPr>
          <a:xfrm>
            <a:off x="685801"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Using only 4 training scales</a:t>
            </a:r>
            <a:endParaRPr/>
          </a:p>
          <a:p>
            <a:pPr indent="0" lvl="0" marL="0" rtl="0" algn="l">
              <a:spcBef>
                <a:spcPts val="0"/>
              </a:spcBef>
              <a:spcAft>
                <a:spcPts val="0"/>
              </a:spcAft>
              <a:buNone/>
            </a:pPr>
            <a:r>
              <a:rPr lang="en-US"/>
              <a:t>on the left: actually both losses decreased within 1000 epochs. I ran out of GPU computing units to finish running 2000 iterations.On the right the generated shape. As it’s 4 training scale, the generated shape looks more like a tree trunk</a:t>
            </a:r>
            <a:endParaRPr/>
          </a:p>
        </p:txBody>
      </p:sp>
      <p:sp>
        <p:nvSpPr>
          <p:cNvPr id="206" name="Google Shape;206;g2910903701d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910903701d_1_23:notes"/>
          <p:cNvSpPr txBox="1"/>
          <p:nvPr>
            <p:ph idx="1" type="body"/>
          </p:nvPr>
        </p:nvSpPr>
        <p:spPr>
          <a:xfrm>
            <a:off x="685801"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Using only 4 training scales</a:t>
            </a:r>
            <a:endParaRPr/>
          </a:p>
          <a:p>
            <a:pPr indent="0" lvl="0" marL="0" rtl="0" algn="l">
              <a:spcBef>
                <a:spcPts val="0"/>
              </a:spcBef>
              <a:spcAft>
                <a:spcPts val="0"/>
              </a:spcAft>
              <a:buNone/>
            </a:pPr>
            <a:r>
              <a:rPr lang="en-US"/>
              <a:t>on the left: the elm tree at my coarsest training scale</a:t>
            </a:r>
            <a:endParaRPr/>
          </a:p>
        </p:txBody>
      </p:sp>
      <p:sp>
        <p:nvSpPr>
          <p:cNvPr id="217" name="Google Shape;217;g2910903701d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8d3907b3c2_0_41:notes"/>
          <p:cNvSpPr txBox="1"/>
          <p:nvPr>
            <p:ph idx="1" type="body"/>
          </p:nvPr>
        </p:nvSpPr>
        <p:spPr>
          <a:xfrm>
            <a:off x="685801"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 a summary</a:t>
            </a:r>
            <a:endParaRPr/>
          </a:p>
          <a:p>
            <a:pPr indent="-317500" lvl="0" marL="457200" rtl="0" algn="l">
              <a:spcBef>
                <a:spcPts val="0"/>
              </a:spcBef>
              <a:spcAft>
                <a:spcPts val="0"/>
              </a:spcAft>
              <a:buSzPts val="1400"/>
              <a:buAutoNum type="arabicPeriod"/>
            </a:pPr>
            <a:r>
              <a:rPr lang="en-US"/>
              <a:t>I </a:t>
            </a:r>
            <a:r>
              <a:rPr lang="en-US"/>
              <a:t>Replicated all the main steps mentioned in the paper and compared to the repo, followed religiously all the equations mentioned and received some clarification from the author himself</a:t>
            </a:r>
            <a:endParaRPr/>
          </a:p>
          <a:p>
            <a:pPr indent="-317500" lvl="0" marL="457200" rtl="0" algn="l">
              <a:spcBef>
                <a:spcPts val="0"/>
              </a:spcBef>
              <a:spcAft>
                <a:spcPts val="0"/>
              </a:spcAft>
              <a:buSzPts val="1400"/>
              <a:buAutoNum type="arabicPeriod"/>
            </a:pPr>
            <a:r>
              <a:rPr lang="en-US"/>
              <a:t>Successfully showed how to preprocessed and implement the main structure: including the voxelisation, all the networks, explanation of its main architecture </a:t>
            </a:r>
            <a:endParaRPr/>
          </a:p>
          <a:p>
            <a:pPr indent="-317500" lvl="0" marL="457200" rtl="0" algn="l">
              <a:spcBef>
                <a:spcPts val="0"/>
              </a:spcBef>
              <a:spcAft>
                <a:spcPts val="0"/>
              </a:spcAft>
              <a:buSzPts val="1400"/>
              <a:buAutoNum type="arabicPeriod"/>
            </a:pPr>
            <a:r>
              <a:rPr lang="en-US"/>
              <a:t>As future direction it would be interesting to compare the paper to a newly came out paper called“Patch-based 3D Natural Scene Generation from a Single Example ”, which even though it had exact same claims, it did not provide comparison implementation with the first paper. They both use </a:t>
            </a:r>
            <a:r>
              <a:rPr lang="en-US"/>
              <a:t>hierarchical</a:t>
            </a:r>
            <a:r>
              <a:rPr lang="en-US"/>
              <a:t> training method. The second one introduced a Generative Patch Nearest-Neighbor module that maximizes the bidirectional visual summary between the input and output.</a:t>
            </a:r>
            <a:endParaRPr/>
          </a:p>
          <a:p>
            <a:pPr indent="0" lvl="0" marL="457200" rtl="0" algn="l">
              <a:spcBef>
                <a:spcPts val="0"/>
              </a:spcBef>
              <a:spcAft>
                <a:spcPts val="0"/>
              </a:spcAft>
              <a:buNone/>
            </a:pPr>
            <a:r>
              <a:t/>
            </a:r>
            <a:endParaRPr/>
          </a:p>
        </p:txBody>
      </p:sp>
      <p:sp>
        <p:nvSpPr>
          <p:cNvPr id="229" name="Google Shape;229;g28d3907b3c2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8d3907b3c2_0_48:notes"/>
          <p:cNvSpPr txBox="1"/>
          <p:nvPr>
            <p:ph idx="1" type="body"/>
          </p:nvPr>
        </p:nvSpPr>
        <p:spPr>
          <a:xfrm>
            <a:off x="685801"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28d3907b3c2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8d3907b3c2_0_55:notes"/>
          <p:cNvSpPr txBox="1"/>
          <p:nvPr>
            <p:ph idx="1" type="body"/>
          </p:nvPr>
        </p:nvSpPr>
        <p:spPr>
          <a:xfrm>
            <a:off x="685801"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paper introduces a deep generative model that can learn and generate 3D shapes from a single input shape, all without requiring manual annotation or external data. The primary objective of this model is similar to 2D texture synthesis, a technique for generating various textures from a single example. However, this model goes beyond just creating static 3D textures; it aims to generate a wide range of shape variations while maintaining the overall structure of the original input shape. This means it can produce multiple unique shapes based on a single input example, making it a versatile tool for 3D shape generation. This paper introduces the first deep generative model capable of creating new 3D shapes from just a single example while preserving shape characteristics at various scales. The paper demonstrates the model's ability to generate diverse 3D shapes across different categories.</a:t>
            </a:r>
            <a:endParaRPr/>
          </a:p>
        </p:txBody>
      </p:sp>
      <p:sp>
        <p:nvSpPr>
          <p:cNvPr id="60" name="Google Shape;60;g28d3907b3c2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8d3907b3c2_0_62:notes"/>
          <p:cNvSpPr txBox="1"/>
          <p:nvPr>
            <p:ph idx="1" type="body"/>
          </p:nvPr>
        </p:nvSpPr>
        <p:spPr>
          <a:xfrm>
            <a:off x="685801"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Existing GANS learn to produce 3D shapes in different representations, including voxels, point clouds , meshes, implicit functions , multi-charts, structural primitives, and parametric models . Nearly all these methods are trained on a large dataset of category-specific 3D shapes. In this paper, instead of learning shape distributions from a large dataset, they focus on learning shape features across multiple scales from a single 3D shape.</a:t>
            </a:r>
            <a:endParaRPr/>
          </a:p>
          <a:p>
            <a:pPr indent="-317500" lvl="0" marL="457200" rtl="0" algn="l">
              <a:spcBef>
                <a:spcPts val="0"/>
              </a:spcBef>
              <a:spcAft>
                <a:spcPts val="0"/>
              </a:spcAft>
              <a:buSzPts val="1400"/>
              <a:buChar char="●"/>
            </a:pPr>
            <a:r>
              <a:rPr lang="en-US"/>
              <a:t>In several recent works, researchers start to explore generative models that are learned from a single example in various data domain, such as images , videos, audio, 3D meshes and motion sequences </a:t>
            </a:r>
            <a:endParaRPr/>
          </a:p>
          <a:p>
            <a:pPr indent="-317500" lvl="0" marL="457200" rtl="0" algn="l">
              <a:spcBef>
                <a:spcPts val="0"/>
              </a:spcBef>
              <a:spcAft>
                <a:spcPts val="0"/>
              </a:spcAft>
              <a:buSzPts val="1400"/>
              <a:buChar char="●"/>
            </a:pPr>
            <a:r>
              <a:rPr lang="en-US"/>
              <a:t>DGTS [from 2020] is the sole previous work focused on deriving a generative model from a single 3D shape. This approach uses a convolutional network on triangle meshes to predict vertex displacement after dividing the shape into smaller parts. However, it primarily targets geometric texture transfer, hence being confined to unchanging and consistent features in a shape. Additionally, the generated shapes are bound by the input's  shape's structure and organization. In contrast, their proposed method operates with a voxel representation, enabling it to capture geometric features across various scales and generate samples with distinct topologies from the input shape.</a:t>
            </a:r>
            <a:endParaRPr/>
          </a:p>
          <a:p>
            <a:pPr indent="-317500" lvl="0" marL="457200" rtl="0" algn="l">
              <a:spcBef>
                <a:spcPts val="0"/>
              </a:spcBef>
              <a:spcAft>
                <a:spcPts val="0"/>
              </a:spcAft>
              <a:buSzPts val="1400"/>
              <a:buChar char="●"/>
            </a:pPr>
            <a:r>
              <a:rPr lang="en-US"/>
              <a:t>The image is from the DGTS paper:  it learns local geometric textures from a reference mesh (gold) and transfers it to a target mesh (giraffe)</a:t>
            </a:r>
            <a:endParaRPr/>
          </a:p>
          <a:p>
            <a:pPr indent="-317500" lvl="0" marL="457200" rtl="0" algn="l">
              <a:spcBef>
                <a:spcPts val="0"/>
              </a:spcBef>
              <a:spcAft>
                <a:spcPts val="0"/>
              </a:spcAft>
              <a:buSzPts val="1400"/>
              <a:buChar char="●"/>
            </a:pPr>
            <a:r>
              <a:t/>
            </a:r>
            <a:endParaRPr/>
          </a:p>
        </p:txBody>
      </p:sp>
      <p:sp>
        <p:nvSpPr>
          <p:cNvPr id="70" name="Google Shape;70;g28d3907b3c2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8d3907b3c2_0_76:notes"/>
          <p:cNvSpPr txBox="1"/>
          <p:nvPr>
            <p:ph idx="1" type="body"/>
          </p:nvPr>
        </p:nvSpPr>
        <p:spPr>
          <a:xfrm>
            <a:off x="685801"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I only found a few 3D datasets available online the only one containing thousands of samples are</a:t>
            </a:r>
            <a:endParaRPr/>
          </a:p>
          <a:p>
            <a:pPr indent="-317500" lvl="0" marL="457200" rtl="0" algn="l">
              <a:spcBef>
                <a:spcPts val="0"/>
              </a:spcBef>
              <a:spcAft>
                <a:spcPts val="0"/>
              </a:spcAft>
              <a:buSzPts val="1400"/>
              <a:buAutoNum type="arabicPeriod"/>
            </a:pPr>
            <a:r>
              <a:rPr lang="en-US"/>
              <a:t> the </a:t>
            </a:r>
            <a:r>
              <a:rPr lang="en-US" sz="1100">
                <a:latin typeface="Arial"/>
                <a:ea typeface="Arial"/>
                <a:cs typeface="Arial"/>
                <a:sym typeface="Arial"/>
              </a:rPr>
              <a:t>COMA dataset for 3D facial scans, but you have to register and might not be available for commercial licenses. </a:t>
            </a:r>
            <a:endParaRPr sz="1100">
              <a:latin typeface="Arial"/>
              <a:ea typeface="Arial"/>
              <a:cs typeface="Arial"/>
              <a:sym typeface="Arial"/>
            </a:endParaRPr>
          </a:p>
          <a:p>
            <a:pPr indent="-317500" lvl="0" marL="457200" rtl="0" algn="l">
              <a:spcBef>
                <a:spcPts val="0"/>
              </a:spcBef>
              <a:spcAft>
                <a:spcPts val="0"/>
              </a:spcAft>
              <a:buSzPts val="1400"/>
              <a:buAutoNum type="arabicPeriod"/>
            </a:pPr>
            <a:r>
              <a:rPr lang="en-US" sz="1100">
                <a:latin typeface="Arial"/>
                <a:ea typeface="Arial"/>
                <a:cs typeface="Arial"/>
                <a:sym typeface="Arial"/>
              </a:rPr>
              <a:t>ShapeNet dataset, but it requires approval “for non-commercial research and educational purposes”.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Whereas the paper’s Github repo already provides the links to the individual models.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On the right: this is the input I chose provided by the paper, an elm tree</a:t>
            </a:r>
            <a:endParaRPr sz="1100">
              <a:latin typeface="Arial"/>
              <a:ea typeface="Arial"/>
              <a:cs typeface="Arial"/>
              <a:sym typeface="Arial"/>
            </a:endParaRPr>
          </a:p>
        </p:txBody>
      </p:sp>
      <p:sp>
        <p:nvSpPr>
          <p:cNvPr id="80" name="Google Shape;80;g28d3907b3c2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8d3907b3c2_0_20:notes"/>
          <p:cNvSpPr txBox="1"/>
          <p:nvPr>
            <p:ph idx="1" type="body"/>
          </p:nvPr>
        </p:nvSpPr>
        <p:spPr>
          <a:xfrm>
            <a:off x="685801"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The model is structured as a pyramid, consisting of a sequence of generators {𝐺𝑖} and discriminators {𝐷𝑖}. It is trained on a multi-level voxel pyramid {𝑥𝑖} derived from a single reference shape. The training process is progressive, starting from the coarsest level (top) and progressing to the finest scale (bottom). We take the input shape 𝑥 and create a series of voxelized versions, forming a voxel pyramid {𝑥0, ..., 𝑥𝑁}, in my case N = 1. Each 𝑥𝑖 represents a voxelized variation of the original shape 𝑥, with different resolutions based on a user-specified downsampling factor 𝑟 (&lt;1), for me is r = 0.5. All these 𝑥𝑖 representations are generated independently.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Shape generation begins with the generation of a random 3D noise vector 𝑍0, which has the same dimensions as the coarsest voxel grid 𝑥0. This initial noise vector 𝑍0 undergoes a projection process using a network 𝑃, which operates on three feature planes. This projection results in the creation of an initial tri-plane feature map denoted as 𝑃(𝑍0).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generated tri-plane feature map 𝑃(𝑍0) is then input into the first generator 𝐺0. Each subsequent generator 𝐺𝑖, associated with a specific level 𝑖, produces a tri-plane map denoted as 𝑇𝑖. This tri-plane map is subsequently upsampled and serves as the input for the generator at the next level.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In parallel with the generator training, a discriminator 𝐷𝑖 corresponding to each level 𝑖 is trained. These discriminators aim to distinguish individual patches within the generated shape 𝑥˜𝑖 (presented in a voxelized representation) from their corresponding patches in the original shape 𝑥𝑖. This process occurs at each level of the pyramid, facilitating the learning of shape features across multiple scales.</a:t>
            </a:r>
            <a:endParaRPr/>
          </a:p>
          <a:p>
            <a:pPr indent="0" lvl="0" marL="0" rtl="0" algn="l">
              <a:spcBef>
                <a:spcPts val="0"/>
              </a:spcBef>
              <a:spcAft>
                <a:spcPts val="0"/>
              </a:spcAft>
              <a:buNone/>
            </a:pPr>
            <a:r>
              <a:t/>
            </a:r>
            <a:endParaRPr/>
          </a:p>
        </p:txBody>
      </p:sp>
      <p:sp>
        <p:nvSpPr>
          <p:cNvPr id="89" name="Google Shape;89;g28d3907b3c2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8d3907b3c2_0_116:notes"/>
          <p:cNvSpPr txBox="1"/>
          <p:nvPr>
            <p:ph idx="1" type="body"/>
          </p:nvPr>
        </p:nvSpPr>
        <p:spPr>
          <a:xfrm>
            <a:off x="685801"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Projection (for each plane) AdaptAvgPool3D output channels 8, Conv2D </a:t>
            </a:r>
            <a:r>
              <a:rPr lang="en-US"/>
              <a:t>output channels </a:t>
            </a:r>
            <a:r>
              <a:rPr lang="en-US"/>
              <a:t>32 kernel and stride size (1, 1) (1, 1) </a:t>
            </a:r>
            <a:endParaRPr/>
          </a:p>
          <a:p>
            <a:pPr indent="0" lvl="0" marL="0" rtl="0" algn="l">
              <a:spcBef>
                <a:spcPts val="0"/>
              </a:spcBef>
              <a:spcAft>
                <a:spcPts val="0"/>
              </a:spcAft>
              <a:buNone/>
            </a:pPr>
            <a:r>
              <a:rPr lang="en-US"/>
              <a:t>My original input shape is a tensor of a gaussian distribution. The input size is (115, 179, 106) the same as the 3d model I chose, my outputs are 3 initial tri-plane feature map 𝑃 (𝑍0). Implemented my own Adaptive average 3d Pooling, as tf only has adaptive pooling</a:t>
            </a:r>
            <a:endParaRPr/>
          </a:p>
        </p:txBody>
      </p:sp>
      <p:sp>
        <p:nvSpPr>
          <p:cNvPr id="98" name="Google Shape;98;g28d3907b3c2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8d3907b3c2_0_137:notes"/>
          <p:cNvSpPr txBox="1"/>
          <p:nvPr>
            <p:ph idx="1" type="body"/>
          </p:nvPr>
        </p:nvSpPr>
        <p:spPr>
          <a:xfrm>
            <a:off x="685801"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Generator 0</a:t>
            </a:r>
            <a:r>
              <a:rPr lang="en-US"/>
              <a:t> takes only one input, the triplane map . 𝐺0 produces a tri-plane map 𝑇0 through 𝑇0 = 𝐺0(𝑃 (𝑍0)).</a:t>
            </a:r>
            <a:endParaRPr/>
          </a:p>
          <a:p>
            <a:pPr indent="0" lvl="0" marL="0" rtl="0" algn="l">
              <a:spcBef>
                <a:spcPts val="0"/>
              </a:spcBef>
              <a:spcAft>
                <a:spcPts val="0"/>
              </a:spcAft>
              <a:buNone/>
            </a:pPr>
            <a:r>
              <a:rPr lang="en-US"/>
              <a:t>For each triplane map it computesConv2D+IN+LReLU 32 (3, 3) (1, 1). Output shape is (115, 179) (115, 106) (179, 106)</a:t>
            </a:r>
            <a:endParaRPr/>
          </a:p>
        </p:txBody>
      </p:sp>
      <p:sp>
        <p:nvSpPr>
          <p:cNvPr id="109" name="Google Shape;109;g28d3907b3c2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8d3907b3c2_0_123:notes"/>
          <p:cNvSpPr txBox="1"/>
          <p:nvPr>
            <p:ph idx="1" type="body"/>
          </p:nvPr>
        </p:nvSpPr>
        <p:spPr>
          <a:xfrm>
            <a:off x="685801"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 improve the quality of the upsampled tri-plane feature map 𝑇𝑖 obtained from the previous scale 𝑖, we introduce three distinct noise maps. These noise maps serve as input to three separate 2D convolutional networks, with each network composed of 4 convolutional blocks utilizing a 3 × 3 kernel. Within each of these networks, a skip connection is employed. This connection combines the input feature maps with the network's output, resulting in the generation of the final output of 𝐺𝑖+1, denoted as 𝐺𝑖+1(GN).</a:t>
            </a:r>
            <a:endParaRPr/>
          </a:p>
          <a:p>
            <a:pPr indent="0" lvl="0" marL="0" rtl="0" algn="l">
              <a:spcBef>
                <a:spcPts val="0"/>
              </a:spcBef>
              <a:spcAft>
                <a:spcPts val="0"/>
              </a:spcAft>
              <a:buClr>
                <a:schemeClr val="dk1"/>
              </a:buClr>
              <a:buSzPts val="1100"/>
              <a:buFont typeface="Arial"/>
              <a:buNone/>
            </a:pPr>
            <a:r>
              <a:rPr lang="en-US"/>
              <a:t>to remind my input resolution is (115, 179, 106) for G0, for GN is (230, 358, 212) (r = 0.5)</a:t>
            </a:r>
            <a:endParaRPr/>
          </a:p>
          <a:p>
            <a:pPr indent="0" lvl="0" marL="0" rtl="0" algn="l">
              <a:spcBef>
                <a:spcPts val="0"/>
              </a:spcBef>
              <a:spcAft>
                <a:spcPts val="0"/>
              </a:spcAft>
              <a:buNone/>
            </a:pPr>
            <a:r>
              <a:t/>
            </a:r>
            <a:endParaRPr/>
          </a:p>
        </p:txBody>
      </p:sp>
      <p:sp>
        <p:nvSpPr>
          <p:cNvPr id="120" name="Google Shape;120;g28d3907b3c2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8d3907b3c2_0_130:notes"/>
          <p:cNvSpPr txBox="1"/>
          <p:nvPr>
            <p:ph idx="1" type="body"/>
          </p:nvPr>
        </p:nvSpPr>
        <p:spPr>
          <a:xfrm>
            <a:off x="685801"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 point in space, represented as 𝑝,is projected onto three 2D custom grids to obtain coordinates, such as 𝑝𝑥 𝑦, 𝑝𝑥𝑧, and 𝑝𝑦𝑧. These coordinates are bilinear interpolated with the tri-plane feature maps (𝐹𝑥 𝑦, 𝐹𝑥𝑧, 𝐹𝑦𝑧)</a:t>
            </a:r>
            <a:r>
              <a:rPr lang="en-US"/>
              <a:t>to obtain the corresponding feature value</a:t>
            </a:r>
            <a:r>
              <a:rPr lang="en-US"/>
              <a:t>. They are then concatenated and fed into theMLP 𝑀 to calculate 𝑜 (𝑝). O(p) is the probability of 𝑝 being occupied by the 3D shape and represents the generated shape.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My output shape is the same as my input shape, but with a batch dimension, which can be squeezed out. The </a:t>
            </a:r>
            <a:r>
              <a:rPr lang="en-US"/>
              <a:t>output</a:t>
            </a:r>
            <a:r>
              <a:rPr lang="en-US"/>
              <a:t> </a:t>
            </a:r>
            <a:r>
              <a:rPr lang="en-US"/>
              <a:t>volume</a:t>
            </a:r>
            <a:r>
              <a:rPr lang="en-US"/>
              <a:t> is then reconstructed using Marching Cube algorithm</a:t>
            </a:r>
            <a:endParaRPr/>
          </a:p>
        </p:txBody>
      </p:sp>
      <p:sp>
        <p:nvSpPr>
          <p:cNvPr id="130" name="Google Shape;130;g28d3907b3c2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dk1"/>
              </a:buClr>
              <a:buSzPts val="2400"/>
              <a:buNone/>
              <a:defRPr sz="2400"/>
            </a:lvl1pPr>
            <a:lvl2pPr lvl="1" algn="ctr">
              <a:lnSpc>
                <a:spcPct val="90000"/>
              </a:lnSpc>
              <a:spcBef>
                <a:spcPts val="0"/>
              </a:spcBef>
              <a:spcAft>
                <a:spcPts val="0"/>
              </a:spcAft>
              <a:buClr>
                <a:schemeClr val="dk1"/>
              </a:buClr>
              <a:buSzPts val="2000"/>
              <a:buNone/>
              <a:defRPr sz="2000"/>
            </a:lvl2pPr>
            <a:lvl3pPr lvl="2" algn="ctr">
              <a:lnSpc>
                <a:spcPct val="90000"/>
              </a:lnSpc>
              <a:spcBef>
                <a:spcPts val="0"/>
              </a:spcBef>
              <a:spcAft>
                <a:spcPts val="0"/>
              </a:spcAft>
              <a:buClr>
                <a:schemeClr val="dk1"/>
              </a:buClr>
              <a:buSzPts val="1800"/>
              <a:buNone/>
              <a:defRPr sz="1800"/>
            </a:lvl3pPr>
            <a:lvl4pPr lvl="3" algn="ctr">
              <a:lnSpc>
                <a:spcPct val="90000"/>
              </a:lnSpc>
              <a:spcBef>
                <a:spcPts val="0"/>
              </a:spcBef>
              <a:spcAft>
                <a:spcPts val="0"/>
              </a:spcAft>
              <a:buClr>
                <a:schemeClr val="dk1"/>
              </a:buClr>
              <a:buSzPts val="1600"/>
              <a:buNone/>
              <a:defRPr sz="1600"/>
            </a:lvl4pPr>
            <a:lvl5pPr lvl="4" algn="ctr">
              <a:lnSpc>
                <a:spcPct val="90000"/>
              </a:lnSpc>
              <a:spcBef>
                <a:spcPts val="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 – Blank">
  <p:cSld name="1_White – Blank">
    <p:spTree>
      <p:nvGrpSpPr>
        <p:cNvPr id="47" name="Shape 47"/>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Title and Content">
  <p:cSld name="White – Title and Content">
    <p:spTree>
      <p:nvGrpSpPr>
        <p:cNvPr id="16" name="Shape 16"/>
        <p:cNvGrpSpPr/>
        <p:nvPr/>
      </p:nvGrpSpPr>
      <p:grpSpPr>
        <a:xfrm>
          <a:off x="0" y="0"/>
          <a:ext cx="0" cy="0"/>
          <a:chOff x="0" y="0"/>
          <a:chExt cx="0" cy="0"/>
        </a:xfrm>
      </p:grpSpPr>
      <p:sp>
        <p:nvSpPr>
          <p:cNvPr id="17" name="Google Shape;17;p3"/>
          <p:cNvSpPr txBox="1"/>
          <p:nvPr>
            <p:ph type="title"/>
          </p:nvPr>
        </p:nvSpPr>
        <p:spPr>
          <a:xfrm>
            <a:off x="379562" y="845389"/>
            <a:ext cx="10619117" cy="13802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 type="body"/>
          </p:nvPr>
        </p:nvSpPr>
        <p:spPr>
          <a:xfrm>
            <a:off x="379562" y="2225615"/>
            <a:ext cx="10619117" cy="420106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0"/>
              </a:spcBef>
              <a:spcAft>
                <a:spcPts val="0"/>
              </a:spcAft>
              <a:buClr>
                <a:schemeClr val="dk1"/>
              </a:buClr>
              <a:buSzPts val="1800"/>
              <a:buChar char="▪"/>
              <a:defRPr/>
            </a:lvl1pPr>
            <a:lvl2pPr indent="-342900" lvl="1" marL="914400" algn="l">
              <a:lnSpc>
                <a:spcPct val="90000"/>
              </a:lnSpc>
              <a:spcBef>
                <a:spcPts val="0"/>
              </a:spcBef>
              <a:spcAft>
                <a:spcPts val="0"/>
              </a:spcAft>
              <a:buClr>
                <a:schemeClr val="dk1"/>
              </a:buClr>
              <a:buSzPts val="1800"/>
              <a:buChar char="▪"/>
              <a:defRPr/>
            </a:lvl2pPr>
            <a:lvl3pPr indent="-342900" lvl="2" marL="1371600" algn="l">
              <a:lnSpc>
                <a:spcPct val="90000"/>
              </a:lnSpc>
              <a:spcBef>
                <a:spcPts val="0"/>
              </a:spcBef>
              <a:spcAft>
                <a:spcPts val="0"/>
              </a:spcAft>
              <a:buClr>
                <a:schemeClr val="dk1"/>
              </a:buClr>
              <a:buSzPts val="1800"/>
              <a:buChar char="▪"/>
              <a:defRPr/>
            </a:lvl3pPr>
            <a:lvl4pPr indent="-342900" lvl="3" marL="1828800" algn="l">
              <a:lnSpc>
                <a:spcPct val="90000"/>
              </a:lnSpc>
              <a:spcBef>
                <a:spcPts val="0"/>
              </a:spcBef>
              <a:spcAft>
                <a:spcPts val="0"/>
              </a:spcAft>
              <a:buClr>
                <a:schemeClr val="dk1"/>
              </a:buClr>
              <a:buSzPts val="1800"/>
              <a:buChar char="▪"/>
              <a:defRPr/>
            </a:lvl4pPr>
            <a:lvl5pPr indent="-342900" lvl="4" marL="2286000" algn="l">
              <a:lnSpc>
                <a:spcPct val="90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one – Title and Content">
  <p:cSld name="Stone – Title and Content">
    <p:spTree>
      <p:nvGrpSpPr>
        <p:cNvPr id="19" name="Shape 19"/>
        <p:cNvGrpSpPr/>
        <p:nvPr/>
      </p:nvGrpSpPr>
      <p:grpSpPr>
        <a:xfrm>
          <a:off x="0" y="0"/>
          <a:ext cx="0" cy="0"/>
          <a:chOff x="0" y="0"/>
          <a:chExt cx="0" cy="0"/>
        </a:xfrm>
      </p:grpSpPr>
      <p:sp>
        <p:nvSpPr>
          <p:cNvPr id="20" name="Google Shape;20;p4"/>
          <p:cNvSpPr/>
          <p:nvPr/>
        </p:nvSpPr>
        <p:spPr>
          <a:xfrm>
            <a:off x="0" y="447675"/>
            <a:ext cx="12191238" cy="641032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 name="Google Shape;21;p4"/>
          <p:cNvSpPr txBox="1"/>
          <p:nvPr>
            <p:ph type="title"/>
          </p:nvPr>
        </p:nvSpPr>
        <p:spPr>
          <a:xfrm>
            <a:off x="379562" y="845389"/>
            <a:ext cx="10619117" cy="13802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4"/>
          <p:cNvSpPr txBox="1"/>
          <p:nvPr>
            <p:ph idx="1" type="body"/>
          </p:nvPr>
        </p:nvSpPr>
        <p:spPr>
          <a:xfrm>
            <a:off x="379562" y="2225615"/>
            <a:ext cx="10619117" cy="420106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0"/>
              </a:spcBef>
              <a:spcAft>
                <a:spcPts val="0"/>
              </a:spcAft>
              <a:buClr>
                <a:schemeClr val="dk1"/>
              </a:buClr>
              <a:buSzPts val="1800"/>
              <a:buChar char="▪"/>
              <a:defRPr/>
            </a:lvl1pPr>
            <a:lvl2pPr indent="-342900" lvl="1" marL="914400" algn="l">
              <a:lnSpc>
                <a:spcPct val="90000"/>
              </a:lnSpc>
              <a:spcBef>
                <a:spcPts val="0"/>
              </a:spcBef>
              <a:spcAft>
                <a:spcPts val="0"/>
              </a:spcAft>
              <a:buClr>
                <a:schemeClr val="dk1"/>
              </a:buClr>
              <a:buSzPts val="1800"/>
              <a:buChar char="▪"/>
              <a:defRPr/>
            </a:lvl2pPr>
            <a:lvl3pPr indent="-342900" lvl="2" marL="1371600" algn="l">
              <a:lnSpc>
                <a:spcPct val="90000"/>
              </a:lnSpc>
              <a:spcBef>
                <a:spcPts val="0"/>
              </a:spcBef>
              <a:spcAft>
                <a:spcPts val="0"/>
              </a:spcAft>
              <a:buClr>
                <a:schemeClr val="dk1"/>
              </a:buClr>
              <a:buSzPts val="1800"/>
              <a:buChar char="▪"/>
              <a:defRPr/>
            </a:lvl3pPr>
            <a:lvl4pPr indent="-342900" lvl="3" marL="1828800" algn="l">
              <a:lnSpc>
                <a:spcPct val="90000"/>
              </a:lnSpc>
              <a:spcBef>
                <a:spcPts val="0"/>
              </a:spcBef>
              <a:spcAft>
                <a:spcPts val="0"/>
              </a:spcAft>
              <a:buClr>
                <a:schemeClr val="dk1"/>
              </a:buClr>
              <a:buSzPts val="1800"/>
              <a:buChar char="▪"/>
              <a:defRPr/>
            </a:lvl4pPr>
            <a:lvl5pPr indent="-342900" lvl="4" marL="2286000" algn="l">
              <a:lnSpc>
                <a:spcPct val="90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ight blue – Title and Content">
  <p:cSld name="Bright blue – Title and Content">
    <p:spTree>
      <p:nvGrpSpPr>
        <p:cNvPr id="23" name="Shape 23"/>
        <p:cNvGrpSpPr/>
        <p:nvPr/>
      </p:nvGrpSpPr>
      <p:grpSpPr>
        <a:xfrm>
          <a:off x="0" y="0"/>
          <a:ext cx="0" cy="0"/>
          <a:chOff x="0" y="0"/>
          <a:chExt cx="0" cy="0"/>
        </a:xfrm>
      </p:grpSpPr>
      <p:sp>
        <p:nvSpPr>
          <p:cNvPr id="24" name="Google Shape;24;p5"/>
          <p:cNvSpPr/>
          <p:nvPr/>
        </p:nvSpPr>
        <p:spPr>
          <a:xfrm>
            <a:off x="0" y="447675"/>
            <a:ext cx="12191238" cy="6410325"/>
          </a:xfrm>
          <a:prstGeom prst="rect">
            <a:avLst/>
          </a:prstGeom>
          <a:solidFill>
            <a:srgbClr val="1197A8">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 name="Google Shape;25;p5"/>
          <p:cNvSpPr txBox="1"/>
          <p:nvPr>
            <p:ph type="title"/>
          </p:nvPr>
        </p:nvSpPr>
        <p:spPr>
          <a:xfrm>
            <a:off x="379562" y="845389"/>
            <a:ext cx="10619117" cy="13802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5"/>
          <p:cNvSpPr txBox="1"/>
          <p:nvPr>
            <p:ph idx="1" type="body"/>
          </p:nvPr>
        </p:nvSpPr>
        <p:spPr>
          <a:xfrm>
            <a:off x="379562" y="2225615"/>
            <a:ext cx="10619117" cy="420106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0"/>
              </a:spcBef>
              <a:spcAft>
                <a:spcPts val="0"/>
              </a:spcAft>
              <a:buClr>
                <a:schemeClr val="dk1"/>
              </a:buClr>
              <a:buSzPts val="1800"/>
              <a:buChar char="▪"/>
              <a:defRPr/>
            </a:lvl1pPr>
            <a:lvl2pPr indent="-342900" lvl="1" marL="914400" algn="l">
              <a:lnSpc>
                <a:spcPct val="90000"/>
              </a:lnSpc>
              <a:spcBef>
                <a:spcPts val="0"/>
              </a:spcBef>
              <a:spcAft>
                <a:spcPts val="0"/>
              </a:spcAft>
              <a:buClr>
                <a:schemeClr val="dk1"/>
              </a:buClr>
              <a:buSzPts val="1800"/>
              <a:buChar char="▪"/>
              <a:defRPr/>
            </a:lvl2pPr>
            <a:lvl3pPr indent="-342900" lvl="2" marL="1371600" algn="l">
              <a:lnSpc>
                <a:spcPct val="90000"/>
              </a:lnSpc>
              <a:spcBef>
                <a:spcPts val="0"/>
              </a:spcBef>
              <a:spcAft>
                <a:spcPts val="0"/>
              </a:spcAft>
              <a:buClr>
                <a:schemeClr val="dk1"/>
              </a:buClr>
              <a:buSzPts val="1800"/>
              <a:buChar char="▪"/>
              <a:defRPr/>
            </a:lvl3pPr>
            <a:lvl4pPr indent="-342900" lvl="3" marL="1828800" algn="l">
              <a:lnSpc>
                <a:spcPct val="90000"/>
              </a:lnSpc>
              <a:spcBef>
                <a:spcPts val="0"/>
              </a:spcBef>
              <a:spcAft>
                <a:spcPts val="0"/>
              </a:spcAft>
              <a:buClr>
                <a:schemeClr val="dk1"/>
              </a:buClr>
              <a:buSzPts val="1800"/>
              <a:buChar char="▪"/>
              <a:defRPr/>
            </a:lvl4pPr>
            <a:lvl5pPr indent="-342900" lvl="4" marL="2286000" algn="l">
              <a:lnSpc>
                <a:spcPct val="90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 Title and Content">
  <p:cSld name="Purple – Title and Content">
    <p:spTree>
      <p:nvGrpSpPr>
        <p:cNvPr id="27" name="Shape 27"/>
        <p:cNvGrpSpPr/>
        <p:nvPr/>
      </p:nvGrpSpPr>
      <p:grpSpPr>
        <a:xfrm>
          <a:off x="0" y="0"/>
          <a:ext cx="0" cy="0"/>
          <a:chOff x="0" y="0"/>
          <a:chExt cx="0" cy="0"/>
        </a:xfrm>
      </p:grpSpPr>
      <p:sp>
        <p:nvSpPr>
          <p:cNvPr id="28" name="Google Shape;28;p6"/>
          <p:cNvSpPr/>
          <p:nvPr/>
        </p:nvSpPr>
        <p:spPr>
          <a:xfrm>
            <a:off x="0" y="447675"/>
            <a:ext cx="12191238" cy="6410325"/>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 name="Google Shape;29;p6"/>
          <p:cNvSpPr txBox="1"/>
          <p:nvPr>
            <p:ph type="title"/>
          </p:nvPr>
        </p:nvSpPr>
        <p:spPr>
          <a:xfrm>
            <a:off x="379562" y="845389"/>
            <a:ext cx="10619117" cy="13802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00000"/>
              </a:buClr>
              <a:buSzPts val="4400"/>
              <a:buFont typeface="Arial"/>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6"/>
          <p:cNvSpPr txBox="1"/>
          <p:nvPr>
            <p:ph idx="1" type="body"/>
          </p:nvPr>
        </p:nvSpPr>
        <p:spPr>
          <a:xfrm>
            <a:off x="379562" y="2225615"/>
            <a:ext cx="10619117" cy="4201064"/>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0"/>
              </a:spcBef>
              <a:spcAft>
                <a:spcPts val="0"/>
              </a:spcAft>
              <a:buClr>
                <a:srgbClr val="000000"/>
              </a:buClr>
              <a:buSzPts val="2400"/>
              <a:buChar char="▪"/>
              <a:defRPr>
                <a:solidFill>
                  <a:srgbClr val="000000"/>
                </a:solidFill>
              </a:defRPr>
            </a:lvl1pPr>
            <a:lvl2pPr indent="-381000" lvl="1" marL="914400" algn="l">
              <a:lnSpc>
                <a:spcPct val="90000"/>
              </a:lnSpc>
              <a:spcBef>
                <a:spcPts val="0"/>
              </a:spcBef>
              <a:spcAft>
                <a:spcPts val="0"/>
              </a:spcAft>
              <a:buClr>
                <a:srgbClr val="000000"/>
              </a:buClr>
              <a:buSzPts val="2400"/>
              <a:buChar char="▪"/>
              <a:defRPr>
                <a:solidFill>
                  <a:srgbClr val="000000"/>
                </a:solidFill>
              </a:defRPr>
            </a:lvl2pPr>
            <a:lvl3pPr indent="-381000" lvl="2" marL="1371600" algn="l">
              <a:lnSpc>
                <a:spcPct val="90000"/>
              </a:lnSpc>
              <a:spcBef>
                <a:spcPts val="0"/>
              </a:spcBef>
              <a:spcAft>
                <a:spcPts val="0"/>
              </a:spcAft>
              <a:buClr>
                <a:srgbClr val="000000"/>
              </a:buClr>
              <a:buSzPts val="2400"/>
              <a:buChar char="▪"/>
              <a:defRPr>
                <a:solidFill>
                  <a:srgbClr val="000000"/>
                </a:solidFill>
              </a:defRPr>
            </a:lvl3pPr>
            <a:lvl4pPr indent="-381000" lvl="3" marL="1828800" algn="l">
              <a:lnSpc>
                <a:spcPct val="90000"/>
              </a:lnSpc>
              <a:spcBef>
                <a:spcPts val="0"/>
              </a:spcBef>
              <a:spcAft>
                <a:spcPts val="0"/>
              </a:spcAft>
              <a:buClr>
                <a:srgbClr val="000000"/>
              </a:buClr>
              <a:buSzPts val="2400"/>
              <a:buChar char="▪"/>
              <a:defRPr>
                <a:solidFill>
                  <a:srgbClr val="000000"/>
                </a:solidFill>
              </a:defRPr>
            </a:lvl4pPr>
            <a:lvl5pPr indent="-381000" lvl="4" marL="2286000" algn="l">
              <a:lnSpc>
                <a:spcPct val="90000"/>
              </a:lnSpc>
              <a:spcBef>
                <a:spcPts val="0"/>
              </a:spcBef>
              <a:spcAft>
                <a:spcPts val="0"/>
              </a:spcAft>
              <a:buClr>
                <a:srgbClr val="000000"/>
              </a:buClr>
              <a:buSzPts val="2400"/>
              <a:buChar char="▪"/>
              <a:defRPr>
                <a:solidFill>
                  <a:srgbClr val="000000"/>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ight green – Title and Content">
  <p:cSld name="Bright green – Title and Content">
    <p:spTree>
      <p:nvGrpSpPr>
        <p:cNvPr id="31" name="Shape 31"/>
        <p:cNvGrpSpPr/>
        <p:nvPr/>
      </p:nvGrpSpPr>
      <p:grpSpPr>
        <a:xfrm>
          <a:off x="0" y="0"/>
          <a:ext cx="0" cy="0"/>
          <a:chOff x="0" y="0"/>
          <a:chExt cx="0" cy="0"/>
        </a:xfrm>
      </p:grpSpPr>
      <p:sp>
        <p:nvSpPr>
          <p:cNvPr id="32" name="Google Shape;32;p7"/>
          <p:cNvSpPr/>
          <p:nvPr/>
        </p:nvSpPr>
        <p:spPr>
          <a:xfrm>
            <a:off x="0" y="447675"/>
            <a:ext cx="12191238" cy="6410325"/>
          </a:xfrm>
          <a:prstGeom prst="rect">
            <a:avLst/>
          </a:prstGeom>
          <a:solidFill>
            <a:schemeClr val="accent3">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 name="Google Shape;33;p7"/>
          <p:cNvSpPr txBox="1"/>
          <p:nvPr>
            <p:ph type="title"/>
          </p:nvPr>
        </p:nvSpPr>
        <p:spPr>
          <a:xfrm>
            <a:off x="379562" y="845389"/>
            <a:ext cx="10619117" cy="13802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00000"/>
              </a:buClr>
              <a:buSzPts val="4400"/>
              <a:buFont typeface="Arial"/>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7"/>
          <p:cNvSpPr txBox="1"/>
          <p:nvPr>
            <p:ph idx="1" type="body"/>
          </p:nvPr>
        </p:nvSpPr>
        <p:spPr>
          <a:xfrm>
            <a:off x="379562" y="2225615"/>
            <a:ext cx="10619117" cy="420106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0"/>
              </a:spcBef>
              <a:spcAft>
                <a:spcPts val="0"/>
              </a:spcAft>
              <a:buClr>
                <a:schemeClr val="dk1"/>
              </a:buClr>
              <a:buSzPts val="1800"/>
              <a:buChar char="▪"/>
              <a:defRPr/>
            </a:lvl1pPr>
            <a:lvl2pPr indent="-342900" lvl="1" marL="914400" algn="l">
              <a:lnSpc>
                <a:spcPct val="90000"/>
              </a:lnSpc>
              <a:spcBef>
                <a:spcPts val="0"/>
              </a:spcBef>
              <a:spcAft>
                <a:spcPts val="0"/>
              </a:spcAft>
              <a:buClr>
                <a:schemeClr val="dk1"/>
              </a:buClr>
              <a:buSzPts val="1800"/>
              <a:buChar char="▪"/>
              <a:defRPr/>
            </a:lvl2pPr>
            <a:lvl3pPr indent="-342900" lvl="2" marL="1371600" algn="l">
              <a:lnSpc>
                <a:spcPct val="90000"/>
              </a:lnSpc>
              <a:spcBef>
                <a:spcPts val="0"/>
              </a:spcBef>
              <a:spcAft>
                <a:spcPts val="0"/>
              </a:spcAft>
              <a:buClr>
                <a:schemeClr val="dk1"/>
              </a:buClr>
              <a:buSzPts val="1800"/>
              <a:buChar char="▪"/>
              <a:defRPr/>
            </a:lvl3pPr>
            <a:lvl4pPr indent="-342900" lvl="3" marL="1828800" algn="l">
              <a:lnSpc>
                <a:spcPct val="90000"/>
              </a:lnSpc>
              <a:spcBef>
                <a:spcPts val="0"/>
              </a:spcBef>
              <a:spcAft>
                <a:spcPts val="0"/>
              </a:spcAft>
              <a:buClr>
                <a:schemeClr val="dk1"/>
              </a:buClr>
              <a:buSzPts val="1800"/>
              <a:buChar char="▪"/>
              <a:defRPr/>
            </a:lvl4pPr>
            <a:lvl5pPr indent="-342900" lvl="4" marL="2286000" algn="l">
              <a:lnSpc>
                <a:spcPct val="90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purple – Title and Content">
  <p:cSld name="Light purple – Title and Content">
    <p:spTree>
      <p:nvGrpSpPr>
        <p:cNvPr id="35" name="Shape 35"/>
        <p:cNvGrpSpPr/>
        <p:nvPr/>
      </p:nvGrpSpPr>
      <p:grpSpPr>
        <a:xfrm>
          <a:off x="0" y="0"/>
          <a:ext cx="0" cy="0"/>
          <a:chOff x="0" y="0"/>
          <a:chExt cx="0" cy="0"/>
        </a:xfrm>
      </p:grpSpPr>
      <p:sp>
        <p:nvSpPr>
          <p:cNvPr id="36" name="Google Shape;36;p8"/>
          <p:cNvSpPr/>
          <p:nvPr/>
        </p:nvSpPr>
        <p:spPr>
          <a:xfrm>
            <a:off x="0" y="447675"/>
            <a:ext cx="12191238" cy="6410325"/>
          </a:xfrm>
          <a:prstGeom prst="rect">
            <a:avLst/>
          </a:prstGeom>
          <a:solidFill>
            <a:schemeClr val="accent4">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 name="Google Shape;37;p8"/>
          <p:cNvSpPr txBox="1"/>
          <p:nvPr>
            <p:ph type="title"/>
          </p:nvPr>
        </p:nvSpPr>
        <p:spPr>
          <a:xfrm>
            <a:off x="379562" y="845389"/>
            <a:ext cx="10619117" cy="13802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8"/>
          <p:cNvSpPr txBox="1"/>
          <p:nvPr>
            <p:ph idx="1" type="body"/>
          </p:nvPr>
        </p:nvSpPr>
        <p:spPr>
          <a:xfrm>
            <a:off x="379562" y="2225615"/>
            <a:ext cx="10619117" cy="420106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0"/>
              </a:spcBef>
              <a:spcAft>
                <a:spcPts val="0"/>
              </a:spcAft>
              <a:buClr>
                <a:schemeClr val="dk1"/>
              </a:buClr>
              <a:buSzPts val="1800"/>
              <a:buChar char="▪"/>
              <a:defRPr/>
            </a:lvl1pPr>
            <a:lvl2pPr indent="-342900" lvl="1" marL="914400" algn="l">
              <a:lnSpc>
                <a:spcPct val="90000"/>
              </a:lnSpc>
              <a:spcBef>
                <a:spcPts val="0"/>
              </a:spcBef>
              <a:spcAft>
                <a:spcPts val="0"/>
              </a:spcAft>
              <a:buClr>
                <a:schemeClr val="dk1"/>
              </a:buClr>
              <a:buSzPts val="1800"/>
              <a:buChar char="▪"/>
              <a:defRPr/>
            </a:lvl2pPr>
            <a:lvl3pPr indent="-342900" lvl="2" marL="1371600" algn="l">
              <a:lnSpc>
                <a:spcPct val="90000"/>
              </a:lnSpc>
              <a:spcBef>
                <a:spcPts val="0"/>
              </a:spcBef>
              <a:spcAft>
                <a:spcPts val="0"/>
              </a:spcAft>
              <a:buClr>
                <a:schemeClr val="dk1"/>
              </a:buClr>
              <a:buSzPts val="1800"/>
              <a:buChar char="▪"/>
              <a:defRPr/>
            </a:lvl3pPr>
            <a:lvl4pPr indent="-342900" lvl="3" marL="1828800" algn="l">
              <a:lnSpc>
                <a:spcPct val="90000"/>
              </a:lnSpc>
              <a:spcBef>
                <a:spcPts val="0"/>
              </a:spcBef>
              <a:spcAft>
                <a:spcPts val="0"/>
              </a:spcAft>
              <a:buClr>
                <a:schemeClr val="dk1"/>
              </a:buClr>
              <a:buSzPts val="1800"/>
              <a:buChar char="▪"/>
              <a:defRPr/>
            </a:lvl4pPr>
            <a:lvl5pPr indent="-342900" lvl="4" marL="2286000" algn="l">
              <a:lnSpc>
                <a:spcPct val="90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ight red – Title and Content">
  <p:cSld name="Bright red – Title and Content">
    <p:spTree>
      <p:nvGrpSpPr>
        <p:cNvPr id="39" name="Shape 39"/>
        <p:cNvGrpSpPr/>
        <p:nvPr/>
      </p:nvGrpSpPr>
      <p:grpSpPr>
        <a:xfrm>
          <a:off x="0" y="0"/>
          <a:ext cx="0" cy="0"/>
          <a:chOff x="0" y="0"/>
          <a:chExt cx="0" cy="0"/>
        </a:xfrm>
      </p:grpSpPr>
      <p:sp>
        <p:nvSpPr>
          <p:cNvPr id="40" name="Google Shape;40;p9"/>
          <p:cNvSpPr/>
          <p:nvPr/>
        </p:nvSpPr>
        <p:spPr>
          <a:xfrm>
            <a:off x="0" y="447675"/>
            <a:ext cx="12191238" cy="6410325"/>
          </a:xfrm>
          <a:prstGeom prst="rect">
            <a:avLst/>
          </a:prstGeom>
          <a:solidFill>
            <a:schemeClr val="accent2">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1" name="Google Shape;41;p9"/>
          <p:cNvSpPr txBox="1"/>
          <p:nvPr>
            <p:ph type="title"/>
          </p:nvPr>
        </p:nvSpPr>
        <p:spPr>
          <a:xfrm>
            <a:off x="379562" y="845389"/>
            <a:ext cx="10619117" cy="13802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00000"/>
              </a:buClr>
              <a:buSzPts val="4400"/>
              <a:buFont typeface="Arial"/>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9"/>
          <p:cNvSpPr txBox="1"/>
          <p:nvPr>
            <p:ph idx="1" type="body"/>
          </p:nvPr>
        </p:nvSpPr>
        <p:spPr>
          <a:xfrm>
            <a:off x="379562" y="2225615"/>
            <a:ext cx="10619117" cy="4201064"/>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0"/>
              </a:spcBef>
              <a:spcAft>
                <a:spcPts val="0"/>
              </a:spcAft>
              <a:buClr>
                <a:srgbClr val="000000"/>
              </a:buClr>
              <a:buSzPts val="2400"/>
              <a:buChar char="▪"/>
              <a:defRPr>
                <a:solidFill>
                  <a:srgbClr val="000000"/>
                </a:solidFill>
              </a:defRPr>
            </a:lvl1pPr>
            <a:lvl2pPr indent="-381000" lvl="1" marL="914400" algn="l">
              <a:lnSpc>
                <a:spcPct val="90000"/>
              </a:lnSpc>
              <a:spcBef>
                <a:spcPts val="0"/>
              </a:spcBef>
              <a:spcAft>
                <a:spcPts val="0"/>
              </a:spcAft>
              <a:buClr>
                <a:srgbClr val="000000"/>
              </a:buClr>
              <a:buSzPts val="2400"/>
              <a:buChar char="▪"/>
              <a:defRPr>
                <a:solidFill>
                  <a:srgbClr val="000000"/>
                </a:solidFill>
              </a:defRPr>
            </a:lvl2pPr>
            <a:lvl3pPr indent="-381000" lvl="2" marL="1371600" algn="l">
              <a:lnSpc>
                <a:spcPct val="90000"/>
              </a:lnSpc>
              <a:spcBef>
                <a:spcPts val="0"/>
              </a:spcBef>
              <a:spcAft>
                <a:spcPts val="0"/>
              </a:spcAft>
              <a:buClr>
                <a:srgbClr val="000000"/>
              </a:buClr>
              <a:buSzPts val="2400"/>
              <a:buChar char="▪"/>
              <a:defRPr>
                <a:solidFill>
                  <a:srgbClr val="000000"/>
                </a:solidFill>
              </a:defRPr>
            </a:lvl3pPr>
            <a:lvl4pPr indent="-381000" lvl="3" marL="1828800" algn="l">
              <a:lnSpc>
                <a:spcPct val="90000"/>
              </a:lnSpc>
              <a:spcBef>
                <a:spcPts val="0"/>
              </a:spcBef>
              <a:spcAft>
                <a:spcPts val="0"/>
              </a:spcAft>
              <a:buClr>
                <a:srgbClr val="000000"/>
              </a:buClr>
              <a:buSzPts val="2400"/>
              <a:buChar char="▪"/>
              <a:defRPr>
                <a:solidFill>
                  <a:srgbClr val="000000"/>
                </a:solidFill>
              </a:defRPr>
            </a:lvl4pPr>
            <a:lvl5pPr indent="-381000" lvl="4" marL="2286000" algn="l">
              <a:lnSpc>
                <a:spcPct val="90000"/>
              </a:lnSpc>
              <a:spcBef>
                <a:spcPts val="0"/>
              </a:spcBef>
              <a:spcAft>
                <a:spcPts val="0"/>
              </a:spcAft>
              <a:buClr>
                <a:srgbClr val="000000"/>
              </a:buClr>
              <a:buSzPts val="2400"/>
              <a:buChar char="▪"/>
              <a:defRPr>
                <a:solidFill>
                  <a:srgbClr val="000000"/>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 Title and Content">
  <p:cSld name="Yellow – Title and Content">
    <p:spTree>
      <p:nvGrpSpPr>
        <p:cNvPr id="43" name="Shape 43"/>
        <p:cNvGrpSpPr/>
        <p:nvPr/>
      </p:nvGrpSpPr>
      <p:grpSpPr>
        <a:xfrm>
          <a:off x="0" y="0"/>
          <a:ext cx="0" cy="0"/>
          <a:chOff x="0" y="0"/>
          <a:chExt cx="0" cy="0"/>
        </a:xfrm>
      </p:grpSpPr>
      <p:sp>
        <p:nvSpPr>
          <p:cNvPr id="44" name="Google Shape;44;p10"/>
          <p:cNvSpPr/>
          <p:nvPr/>
        </p:nvSpPr>
        <p:spPr>
          <a:xfrm>
            <a:off x="0" y="447675"/>
            <a:ext cx="12191238" cy="6410325"/>
          </a:xfrm>
          <a:prstGeom prst="rect">
            <a:avLst/>
          </a:prstGeom>
          <a:solidFill>
            <a:schemeClr val="accent6">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 name="Google Shape;45;p10"/>
          <p:cNvSpPr txBox="1"/>
          <p:nvPr>
            <p:ph type="title"/>
          </p:nvPr>
        </p:nvSpPr>
        <p:spPr>
          <a:xfrm>
            <a:off x="379562" y="845389"/>
            <a:ext cx="10619117" cy="13802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00000"/>
              </a:buClr>
              <a:buSzPts val="4400"/>
              <a:buFont typeface="Arial"/>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0"/>
          <p:cNvSpPr txBox="1"/>
          <p:nvPr>
            <p:ph idx="1" type="body"/>
          </p:nvPr>
        </p:nvSpPr>
        <p:spPr>
          <a:xfrm>
            <a:off x="379562" y="2225615"/>
            <a:ext cx="10619117" cy="4201064"/>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0"/>
              </a:spcBef>
              <a:spcAft>
                <a:spcPts val="0"/>
              </a:spcAft>
              <a:buClr>
                <a:schemeClr val="dk1"/>
              </a:buClr>
              <a:buSzPts val="2400"/>
              <a:buChar char="▪"/>
              <a:defRPr>
                <a:solidFill>
                  <a:schemeClr val="dk1"/>
                </a:solidFill>
              </a:defRPr>
            </a:lvl1pPr>
            <a:lvl2pPr indent="-381000" lvl="1" marL="914400" algn="l">
              <a:lnSpc>
                <a:spcPct val="90000"/>
              </a:lnSpc>
              <a:spcBef>
                <a:spcPts val="0"/>
              </a:spcBef>
              <a:spcAft>
                <a:spcPts val="0"/>
              </a:spcAft>
              <a:buClr>
                <a:schemeClr val="dk1"/>
              </a:buClr>
              <a:buSzPts val="2400"/>
              <a:buChar char="▪"/>
              <a:defRPr>
                <a:solidFill>
                  <a:schemeClr val="dk1"/>
                </a:solidFill>
              </a:defRPr>
            </a:lvl2pPr>
            <a:lvl3pPr indent="-381000" lvl="2" marL="1371600" algn="l">
              <a:lnSpc>
                <a:spcPct val="90000"/>
              </a:lnSpc>
              <a:spcBef>
                <a:spcPts val="0"/>
              </a:spcBef>
              <a:spcAft>
                <a:spcPts val="0"/>
              </a:spcAft>
              <a:buClr>
                <a:schemeClr val="dk1"/>
              </a:buClr>
              <a:buSzPts val="2400"/>
              <a:buChar char="▪"/>
              <a:defRPr>
                <a:solidFill>
                  <a:schemeClr val="dk1"/>
                </a:solidFill>
              </a:defRPr>
            </a:lvl3pPr>
            <a:lvl4pPr indent="-381000" lvl="3" marL="1828800" algn="l">
              <a:lnSpc>
                <a:spcPct val="90000"/>
              </a:lnSpc>
              <a:spcBef>
                <a:spcPts val="0"/>
              </a:spcBef>
              <a:spcAft>
                <a:spcPts val="0"/>
              </a:spcAft>
              <a:buClr>
                <a:schemeClr val="dk1"/>
              </a:buClr>
              <a:buSzPts val="2400"/>
              <a:buChar char="▪"/>
              <a:defRPr>
                <a:solidFill>
                  <a:schemeClr val="dk1"/>
                </a:solidFill>
              </a:defRPr>
            </a:lvl4pPr>
            <a:lvl5pPr indent="-381000" lvl="4" marL="2286000" algn="l">
              <a:lnSpc>
                <a:spcPct val="90000"/>
              </a:lnSpc>
              <a:spcBef>
                <a:spcPts val="0"/>
              </a:spcBef>
              <a:spcAft>
                <a:spcPts val="0"/>
              </a:spcAft>
              <a:buClr>
                <a:schemeClr val="dk1"/>
              </a:buClr>
              <a:buSzPts val="24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0" y="0"/>
            <a:ext cx="12201463" cy="6863753"/>
          </a:xfrm>
          <a:prstGeom prst="rect">
            <a:avLst/>
          </a:prstGeom>
          <a:noFill/>
          <a:ln>
            <a:noFill/>
          </a:ln>
        </p:spPr>
      </p:pic>
      <p:sp>
        <p:nvSpPr>
          <p:cNvPr id="11" name="Google Shape;11;p1"/>
          <p:cNvSpPr txBox="1"/>
          <p:nvPr>
            <p:ph type="title"/>
          </p:nvPr>
        </p:nvSpPr>
        <p:spPr>
          <a:xfrm>
            <a:off x="379562" y="845389"/>
            <a:ext cx="10619117" cy="1380226"/>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1"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379562" y="2225615"/>
            <a:ext cx="10619117" cy="4201064"/>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81000" lvl="1" marL="914400" marR="0" rtl="0" algn="l">
              <a:lnSpc>
                <a:spcPct val="90000"/>
              </a:lnSpc>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81000" lvl="2" marL="1371600" marR="0" rtl="0" algn="l">
              <a:lnSpc>
                <a:spcPct val="90000"/>
              </a:lnSpc>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3pPr>
            <a:lvl4pPr indent="-381000" lvl="3" marL="1828800" marR="0" rtl="0" algn="l">
              <a:lnSpc>
                <a:spcPct val="90000"/>
              </a:lnSpc>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4pPr>
            <a:lvl5pPr indent="-381000" lvl="4" marL="2286000" marR="0" rtl="0" algn="l">
              <a:lnSpc>
                <a:spcPct val="90000"/>
              </a:lnSpc>
              <a:spcBef>
                <a:spcPts val="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pic>
        <p:nvPicPr>
          <p:cNvPr id="53" name="Google Shape;53;p12"/>
          <p:cNvPicPr preferRelativeResize="0"/>
          <p:nvPr/>
        </p:nvPicPr>
        <p:blipFill>
          <a:blip r:embed="rId3">
            <a:alphaModFix/>
          </a:blip>
          <a:stretch>
            <a:fillRect/>
          </a:stretch>
        </p:blipFill>
        <p:spPr>
          <a:xfrm>
            <a:off x="350538" y="3254049"/>
            <a:ext cx="11490918" cy="3299150"/>
          </a:xfrm>
          <a:prstGeom prst="rect">
            <a:avLst/>
          </a:prstGeom>
          <a:noFill/>
          <a:ln>
            <a:noFill/>
          </a:ln>
        </p:spPr>
      </p:pic>
      <p:sp>
        <p:nvSpPr>
          <p:cNvPr id="54" name="Google Shape;54;p12"/>
          <p:cNvSpPr txBox="1"/>
          <p:nvPr>
            <p:ph type="ctrTitle"/>
          </p:nvPr>
        </p:nvSpPr>
        <p:spPr>
          <a:xfrm>
            <a:off x="288002" y="1222725"/>
            <a:ext cx="11350200" cy="1985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000000"/>
              </a:buClr>
              <a:buSzPts val="4100"/>
              <a:buFont typeface="Arial"/>
              <a:buNone/>
            </a:pPr>
            <a:r>
              <a:rPr lang="en-US" sz="4100">
                <a:solidFill>
                  <a:srgbClr val="000000"/>
                </a:solidFill>
              </a:rPr>
              <a:t>“Learning to Generate 3D Shapes from a Single Example ” tutorial</a:t>
            </a:r>
            <a:br>
              <a:rPr lang="en-US" sz="4100">
                <a:solidFill>
                  <a:srgbClr val="000000"/>
                </a:solidFill>
              </a:rPr>
            </a:br>
            <a:r>
              <a:rPr b="0" lang="en-US" sz="4100">
                <a:solidFill>
                  <a:srgbClr val="000000"/>
                </a:solidFill>
              </a:rPr>
              <a:t>Ambra Jin, supervisor Shilpa Kancharla</a:t>
            </a:r>
            <a:endParaRPr sz="4100"/>
          </a:p>
        </p:txBody>
      </p:sp>
      <p:sp>
        <p:nvSpPr>
          <p:cNvPr id="55" name="Google Shape;55;p12"/>
          <p:cNvSpPr txBox="1"/>
          <p:nvPr/>
        </p:nvSpPr>
        <p:spPr>
          <a:xfrm>
            <a:off x="287998" y="180550"/>
            <a:ext cx="6844200" cy="2931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lt1"/>
              </a:buClr>
              <a:buSzPts val="1400"/>
              <a:buFont typeface="Arial"/>
              <a:buNone/>
            </a:pPr>
            <a:r>
              <a:rPr b="1" lang="en-US">
                <a:solidFill>
                  <a:schemeClr val="lt1"/>
                </a:solidFill>
              </a:rPr>
              <a:t>Tensorflow</a:t>
            </a:r>
            <a:endParaRPr/>
          </a:p>
        </p:txBody>
      </p:sp>
      <p:pic>
        <p:nvPicPr>
          <p:cNvPr id="56" name="Google Shape;56;p12"/>
          <p:cNvPicPr preferRelativeResize="0"/>
          <p:nvPr/>
        </p:nvPicPr>
        <p:blipFill>
          <a:blip r:embed="rId4">
            <a:alphaModFix/>
          </a:blip>
          <a:stretch>
            <a:fillRect/>
          </a:stretch>
        </p:blipFill>
        <p:spPr>
          <a:xfrm>
            <a:off x="8540425" y="0"/>
            <a:ext cx="3726300" cy="444275"/>
          </a:xfrm>
          <a:prstGeom prst="rect">
            <a:avLst/>
          </a:prstGeom>
          <a:noFill/>
          <a:ln>
            <a:noFill/>
          </a:ln>
        </p:spPr>
      </p:pic>
      <p:sp>
        <p:nvSpPr>
          <p:cNvPr id="57" name="Google Shape;57;p12"/>
          <p:cNvSpPr txBox="1"/>
          <p:nvPr/>
        </p:nvSpPr>
        <p:spPr>
          <a:xfrm>
            <a:off x="11638200" y="6553200"/>
            <a:ext cx="6636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idx="4294967295" type="title"/>
          </p:nvPr>
        </p:nvSpPr>
        <p:spPr>
          <a:xfrm>
            <a:off x="379562" y="845389"/>
            <a:ext cx="10619100" cy="138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Methods: Discriminator</a:t>
            </a:r>
            <a:endParaRPr/>
          </a:p>
        </p:txBody>
      </p:sp>
      <p:pic>
        <p:nvPicPr>
          <p:cNvPr id="143" name="Google Shape;143;p21"/>
          <p:cNvPicPr preferRelativeResize="0"/>
          <p:nvPr/>
        </p:nvPicPr>
        <p:blipFill>
          <a:blip r:embed="rId3">
            <a:alphaModFix/>
          </a:blip>
          <a:stretch>
            <a:fillRect/>
          </a:stretch>
        </p:blipFill>
        <p:spPr>
          <a:xfrm>
            <a:off x="8540425" y="0"/>
            <a:ext cx="3726300" cy="444275"/>
          </a:xfrm>
          <a:prstGeom prst="rect">
            <a:avLst/>
          </a:prstGeom>
          <a:noFill/>
          <a:ln>
            <a:noFill/>
          </a:ln>
        </p:spPr>
      </p:pic>
      <p:sp>
        <p:nvSpPr>
          <p:cNvPr id="144" name="Google Shape;144;p21"/>
          <p:cNvSpPr txBox="1"/>
          <p:nvPr/>
        </p:nvSpPr>
        <p:spPr>
          <a:xfrm>
            <a:off x="287998" y="180550"/>
            <a:ext cx="6844200" cy="2931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lt1"/>
              </a:buClr>
              <a:buSzPts val="1400"/>
              <a:buFont typeface="Arial"/>
              <a:buNone/>
            </a:pPr>
            <a:r>
              <a:rPr b="1" lang="en-US">
                <a:solidFill>
                  <a:schemeClr val="lt1"/>
                </a:solidFill>
              </a:rPr>
              <a:t>Tensorflow</a:t>
            </a:r>
            <a:endParaRPr/>
          </a:p>
        </p:txBody>
      </p:sp>
      <p:sp>
        <p:nvSpPr>
          <p:cNvPr id="145" name="Google Shape;145;p21"/>
          <p:cNvSpPr txBox="1"/>
          <p:nvPr>
            <p:ph idx="4294967295" type="body"/>
          </p:nvPr>
        </p:nvSpPr>
        <p:spPr>
          <a:xfrm>
            <a:off x="379425" y="1590825"/>
            <a:ext cx="11514300" cy="4836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a:t>Paper                                                                       My code</a:t>
            </a:r>
            <a:endParaRPr/>
          </a:p>
          <a:p>
            <a:pPr indent="0" lvl="0" marL="0" rtl="0" algn="l">
              <a:lnSpc>
                <a:spcPct val="90000"/>
              </a:lnSpc>
              <a:spcBef>
                <a:spcPts val="0"/>
              </a:spcBef>
              <a:spcAft>
                <a:spcPts val="0"/>
              </a:spcAft>
              <a:buNone/>
            </a:pPr>
            <a:r>
              <a:t/>
            </a:r>
            <a:endParaRPr/>
          </a:p>
          <a:p>
            <a:pPr indent="-209550" lvl="0" marL="361950" rtl="0" algn="l">
              <a:lnSpc>
                <a:spcPct val="90000"/>
              </a:lnSpc>
              <a:spcBef>
                <a:spcPts val="0"/>
              </a:spcBef>
              <a:spcAft>
                <a:spcPts val="0"/>
              </a:spcAft>
              <a:buClr>
                <a:schemeClr val="dk1"/>
              </a:buClr>
              <a:buSzPts val="2400"/>
              <a:buNone/>
            </a:pPr>
            <a:r>
              <a:t/>
            </a:r>
            <a:endParaRPr/>
          </a:p>
        </p:txBody>
      </p:sp>
      <p:pic>
        <p:nvPicPr>
          <p:cNvPr id="146" name="Google Shape;146;p21"/>
          <p:cNvPicPr preferRelativeResize="0"/>
          <p:nvPr/>
        </p:nvPicPr>
        <p:blipFill>
          <a:blip r:embed="rId4">
            <a:alphaModFix/>
          </a:blip>
          <a:stretch>
            <a:fillRect/>
          </a:stretch>
        </p:blipFill>
        <p:spPr>
          <a:xfrm>
            <a:off x="180975" y="2225700"/>
            <a:ext cx="5732730" cy="3683350"/>
          </a:xfrm>
          <a:prstGeom prst="rect">
            <a:avLst/>
          </a:prstGeom>
          <a:noFill/>
          <a:ln>
            <a:noFill/>
          </a:ln>
        </p:spPr>
      </p:pic>
      <p:sp>
        <p:nvSpPr>
          <p:cNvPr id="147" name="Google Shape;147;p21"/>
          <p:cNvSpPr/>
          <p:nvPr/>
        </p:nvSpPr>
        <p:spPr>
          <a:xfrm>
            <a:off x="180988" y="5022575"/>
            <a:ext cx="5732700" cy="10764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8" name="Google Shape;148;p21"/>
          <p:cNvPicPr preferRelativeResize="0"/>
          <p:nvPr/>
        </p:nvPicPr>
        <p:blipFill>
          <a:blip r:embed="rId5">
            <a:alphaModFix/>
          </a:blip>
          <a:stretch>
            <a:fillRect/>
          </a:stretch>
        </p:blipFill>
        <p:spPr>
          <a:xfrm>
            <a:off x="7048500" y="2022000"/>
            <a:ext cx="4086754" cy="4836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idx="4294967295" type="title"/>
          </p:nvPr>
        </p:nvSpPr>
        <p:spPr>
          <a:xfrm>
            <a:off x="379562" y="845389"/>
            <a:ext cx="10619100" cy="138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Methods:Loss (discriminator)</a:t>
            </a:r>
            <a:endParaRPr/>
          </a:p>
        </p:txBody>
      </p:sp>
      <p:pic>
        <p:nvPicPr>
          <p:cNvPr id="154" name="Google Shape;154;p22"/>
          <p:cNvPicPr preferRelativeResize="0"/>
          <p:nvPr/>
        </p:nvPicPr>
        <p:blipFill>
          <a:blip r:embed="rId3">
            <a:alphaModFix/>
          </a:blip>
          <a:stretch>
            <a:fillRect/>
          </a:stretch>
        </p:blipFill>
        <p:spPr>
          <a:xfrm>
            <a:off x="8540425" y="0"/>
            <a:ext cx="3726300" cy="444275"/>
          </a:xfrm>
          <a:prstGeom prst="rect">
            <a:avLst/>
          </a:prstGeom>
          <a:noFill/>
          <a:ln>
            <a:noFill/>
          </a:ln>
        </p:spPr>
      </p:pic>
      <p:sp>
        <p:nvSpPr>
          <p:cNvPr id="155" name="Google Shape;155;p22"/>
          <p:cNvSpPr txBox="1"/>
          <p:nvPr/>
        </p:nvSpPr>
        <p:spPr>
          <a:xfrm>
            <a:off x="287998" y="180550"/>
            <a:ext cx="6844200" cy="2931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lt1"/>
              </a:buClr>
              <a:buSzPts val="1400"/>
              <a:buFont typeface="Arial"/>
              <a:buNone/>
            </a:pPr>
            <a:r>
              <a:rPr b="1" lang="en-US">
                <a:solidFill>
                  <a:schemeClr val="lt1"/>
                </a:solidFill>
              </a:rPr>
              <a:t>Tensorflow</a:t>
            </a:r>
            <a:endParaRPr/>
          </a:p>
        </p:txBody>
      </p:sp>
      <p:sp>
        <p:nvSpPr>
          <p:cNvPr id="156" name="Google Shape;156;p22"/>
          <p:cNvSpPr txBox="1"/>
          <p:nvPr>
            <p:ph idx="4294967295" type="body"/>
          </p:nvPr>
        </p:nvSpPr>
        <p:spPr>
          <a:xfrm>
            <a:off x="379550" y="1590825"/>
            <a:ext cx="5716500" cy="4836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a:t>Paper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Clr>
                <a:schemeClr val="dk1"/>
              </a:buClr>
              <a:buSzPts val="2400"/>
              <a:buNone/>
            </a:pPr>
            <a:r>
              <a:t/>
            </a:r>
            <a:endParaRPr/>
          </a:p>
        </p:txBody>
      </p:sp>
      <p:pic>
        <p:nvPicPr>
          <p:cNvPr id="157" name="Google Shape;157;p22"/>
          <p:cNvPicPr preferRelativeResize="0"/>
          <p:nvPr/>
        </p:nvPicPr>
        <p:blipFill>
          <a:blip r:embed="rId4">
            <a:alphaModFix/>
          </a:blip>
          <a:stretch>
            <a:fillRect/>
          </a:stretch>
        </p:blipFill>
        <p:spPr>
          <a:xfrm>
            <a:off x="288000" y="2546595"/>
            <a:ext cx="5808049" cy="882405"/>
          </a:xfrm>
          <a:prstGeom prst="rect">
            <a:avLst/>
          </a:prstGeom>
          <a:noFill/>
          <a:ln>
            <a:noFill/>
          </a:ln>
        </p:spPr>
      </p:pic>
      <p:sp>
        <p:nvSpPr>
          <p:cNvPr id="158" name="Google Shape;158;p22"/>
          <p:cNvSpPr txBox="1"/>
          <p:nvPr>
            <p:ph idx="4294967295" type="body"/>
          </p:nvPr>
        </p:nvSpPr>
        <p:spPr>
          <a:xfrm>
            <a:off x="6329750" y="1743225"/>
            <a:ext cx="5716500" cy="48360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None/>
            </a:pPr>
            <a:r>
              <a:rPr lang="en-US"/>
              <a:t>My code (according to his repository)</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381000" lvl="0" marL="457200" rtl="0" algn="l">
              <a:lnSpc>
                <a:spcPct val="90000"/>
              </a:lnSpc>
              <a:spcBef>
                <a:spcPts val="0"/>
              </a:spcBef>
              <a:spcAft>
                <a:spcPts val="0"/>
              </a:spcAft>
              <a:buSzPts val="2400"/>
              <a:buAutoNum type="arabicPeriod"/>
            </a:pPr>
            <a:r>
              <a:rPr lang="en-US"/>
              <a:t>mean(real score map)</a:t>
            </a:r>
            <a:endParaRPr/>
          </a:p>
          <a:p>
            <a:pPr indent="0" lvl="0" marL="457200" rtl="0" algn="l">
              <a:lnSpc>
                <a:spcPct val="90000"/>
              </a:lnSpc>
              <a:spcBef>
                <a:spcPts val="0"/>
              </a:spcBef>
              <a:spcAft>
                <a:spcPts val="0"/>
              </a:spcAft>
              <a:buNone/>
            </a:pPr>
            <a:r>
              <a:t/>
            </a:r>
            <a:endParaRPr/>
          </a:p>
          <a:p>
            <a:pPr indent="-381000" lvl="0" marL="457200" rtl="0" algn="l">
              <a:lnSpc>
                <a:spcPct val="90000"/>
              </a:lnSpc>
              <a:spcBef>
                <a:spcPts val="0"/>
              </a:spcBef>
              <a:spcAft>
                <a:spcPts val="0"/>
              </a:spcAft>
              <a:buSzPts val="2400"/>
              <a:buAutoNum type="arabicPeriod"/>
            </a:pPr>
            <a:r>
              <a:rPr lang="en-US"/>
              <a:t>mean(generated score map)</a:t>
            </a:r>
            <a:endParaRPr/>
          </a:p>
          <a:p>
            <a:pPr indent="0" lvl="0" marL="457200" rtl="0" algn="l">
              <a:lnSpc>
                <a:spcPct val="90000"/>
              </a:lnSpc>
              <a:spcBef>
                <a:spcPts val="0"/>
              </a:spcBef>
              <a:spcAft>
                <a:spcPts val="0"/>
              </a:spcAft>
              <a:buNone/>
            </a:pPr>
            <a:r>
              <a:t/>
            </a:r>
            <a:endParaRPr/>
          </a:p>
          <a:p>
            <a:pPr indent="-381000" lvl="0" marL="457200" rtl="0" algn="l">
              <a:lnSpc>
                <a:spcPct val="90000"/>
              </a:lnSpc>
              <a:spcBef>
                <a:spcPts val="0"/>
              </a:spcBef>
              <a:spcAft>
                <a:spcPts val="0"/>
              </a:spcAft>
              <a:buSzPts val="2400"/>
              <a:buAutoNum type="arabicPeriod"/>
            </a:pPr>
            <a:r>
              <a:rPr lang="en-US"/>
              <a:t>loss1 = generated loss-real loss</a:t>
            </a:r>
            <a:endParaRPr/>
          </a:p>
          <a:p>
            <a:pPr indent="0" lvl="0" marL="457200" rtl="0" algn="l">
              <a:lnSpc>
                <a:spcPct val="90000"/>
              </a:lnSpc>
              <a:spcBef>
                <a:spcPts val="0"/>
              </a:spcBef>
              <a:spcAft>
                <a:spcPts val="0"/>
              </a:spcAft>
              <a:buNone/>
            </a:pPr>
            <a:r>
              <a:t/>
            </a:r>
            <a:endParaRPr/>
          </a:p>
          <a:p>
            <a:pPr indent="-381000" lvl="0" marL="457200" rtl="0" algn="l">
              <a:lnSpc>
                <a:spcPct val="90000"/>
              </a:lnSpc>
              <a:spcBef>
                <a:spcPts val="0"/>
              </a:spcBef>
              <a:spcAft>
                <a:spcPts val="0"/>
              </a:spcAft>
              <a:buSzPts val="2400"/>
              <a:buAutoNum type="arabicPeriod"/>
            </a:pPr>
            <a:r>
              <a:rPr lang="en-US"/>
              <a:t>loss = loss1+gradient penalty</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Clr>
                <a:schemeClr val="dk1"/>
              </a:buClr>
              <a:buSzPts val="2400"/>
              <a:buNone/>
            </a:pPr>
            <a:r>
              <a:t/>
            </a:r>
            <a:endParaRPr/>
          </a:p>
        </p:txBody>
      </p:sp>
      <p:sp>
        <p:nvSpPr>
          <p:cNvPr id="159" name="Google Shape;159;p22"/>
          <p:cNvSpPr/>
          <p:nvPr/>
        </p:nvSpPr>
        <p:spPr>
          <a:xfrm>
            <a:off x="288002" y="2597450"/>
            <a:ext cx="3504900" cy="9894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idx="4294967295" type="title"/>
          </p:nvPr>
        </p:nvSpPr>
        <p:spPr>
          <a:xfrm>
            <a:off x="379562" y="845389"/>
            <a:ext cx="10619100" cy="138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Methods:Loss (generator)</a:t>
            </a:r>
            <a:endParaRPr/>
          </a:p>
        </p:txBody>
      </p:sp>
      <p:pic>
        <p:nvPicPr>
          <p:cNvPr id="165" name="Google Shape;165;p23"/>
          <p:cNvPicPr preferRelativeResize="0"/>
          <p:nvPr/>
        </p:nvPicPr>
        <p:blipFill>
          <a:blip r:embed="rId3">
            <a:alphaModFix/>
          </a:blip>
          <a:stretch>
            <a:fillRect/>
          </a:stretch>
        </p:blipFill>
        <p:spPr>
          <a:xfrm>
            <a:off x="8540425" y="0"/>
            <a:ext cx="3726300" cy="444275"/>
          </a:xfrm>
          <a:prstGeom prst="rect">
            <a:avLst/>
          </a:prstGeom>
          <a:noFill/>
          <a:ln>
            <a:noFill/>
          </a:ln>
        </p:spPr>
      </p:pic>
      <p:sp>
        <p:nvSpPr>
          <p:cNvPr id="166" name="Google Shape;166;p23"/>
          <p:cNvSpPr txBox="1"/>
          <p:nvPr/>
        </p:nvSpPr>
        <p:spPr>
          <a:xfrm>
            <a:off x="287998" y="180550"/>
            <a:ext cx="6844200" cy="2931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lt1"/>
              </a:buClr>
              <a:buSzPts val="1400"/>
              <a:buFont typeface="Arial"/>
              <a:buNone/>
            </a:pPr>
            <a:r>
              <a:rPr b="1" lang="en-US">
                <a:solidFill>
                  <a:schemeClr val="lt1"/>
                </a:solidFill>
              </a:rPr>
              <a:t>Tensorflow</a:t>
            </a:r>
            <a:endParaRPr/>
          </a:p>
        </p:txBody>
      </p:sp>
      <p:sp>
        <p:nvSpPr>
          <p:cNvPr id="167" name="Google Shape;167;p23"/>
          <p:cNvSpPr txBox="1"/>
          <p:nvPr>
            <p:ph idx="4294967295" type="body"/>
          </p:nvPr>
        </p:nvSpPr>
        <p:spPr>
          <a:xfrm>
            <a:off x="379550" y="1590825"/>
            <a:ext cx="5716500" cy="4836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a:t>Paper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Clr>
                <a:schemeClr val="dk1"/>
              </a:buClr>
              <a:buSzPts val="2400"/>
              <a:buNone/>
            </a:pPr>
            <a:r>
              <a:t/>
            </a:r>
            <a:endParaRPr/>
          </a:p>
        </p:txBody>
      </p:sp>
      <p:pic>
        <p:nvPicPr>
          <p:cNvPr id="168" name="Google Shape;168;p23"/>
          <p:cNvPicPr preferRelativeResize="0"/>
          <p:nvPr/>
        </p:nvPicPr>
        <p:blipFill>
          <a:blip r:embed="rId4">
            <a:alphaModFix/>
          </a:blip>
          <a:stretch>
            <a:fillRect/>
          </a:stretch>
        </p:blipFill>
        <p:spPr>
          <a:xfrm>
            <a:off x="288000" y="2546595"/>
            <a:ext cx="5808049" cy="882405"/>
          </a:xfrm>
          <a:prstGeom prst="rect">
            <a:avLst/>
          </a:prstGeom>
          <a:noFill/>
          <a:ln>
            <a:noFill/>
          </a:ln>
        </p:spPr>
      </p:pic>
      <p:sp>
        <p:nvSpPr>
          <p:cNvPr id="169" name="Google Shape;169;p23"/>
          <p:cNvSpPr txBox="1"/>
          <p:nvPr>
            <p:ph idx="4294967295" type="body"/>
          </p:nvPr>
        </p:nvSpPr>
        <p:spPr>
          <a:xfrm>
            <a:off x="6329750" y="1743225"/>
            <a:ext cx="5716500" cy="48360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None/>
            </a:pPr>
            <a:r>
              <a:rPr lang="en-US"/>
              <a:t>My code (according to his repository)</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457200" rtl="0" algn="l">
              <a:lnSpc>
                <a:spcPct val="90000"/>
              </a:lnSpc>
              <a:spcBef>
                <a:spcPts val="0"/>
              </a:spcBef>
              <a:spcAft>
                <a:spcPts val="0"/>
              </a:spcAft>
              <a:buNone/>
            </a:pPr>
            <a:r>
              <a:t/>
            </a:r>
            <a:endParaRPr/>
          </a:p>
          <a:p>
            <a:pPr indent="-381000" lvl="0" marL="457200" rtl="0" algn="l">
              <a:lnSpc>
                <a:spcPct val="90000"/>
              </a:lnSpc>
              <a:spcBef>
                <a:spcPts val="0"/>
              </a:spcBef>
              <a:spcAft>
                <a:spcPts val="0"/>
              </a:spcAft>
              <a:buSzPts val="2400"/>
              <a:buAutoNum type="arabicPeriod"/>
            </a:pPr>
            <a:r>
              <a:rPr lang="en-US"/>
              <a:t>mean(generated score map)</a:t>
            </a:r>
            <a:endParaRPr/>
          </a:p>
          <a:p>
            <a:pPr indent="0" lvl="0" marL="457200" rtl="0" algn="l">
              <a:lnSpc>
                <a:spcPct val="90000"/>
              </a:lnSpc>
              <a:spcBef>
                <a:spcPts val="0"/>
              </a:spcBef>
              <a:spcAft>
                <a:spcPts val="0"/>
              </a:spcAft>
              <a:buNone/>
            </a:pPr>
            <a:r>
              <a:t/>
            </a:r>
            <a:endParaRPr/>
          </a:p>
          <a:p>
            <a:pPr indent="-381000" lvl="0" marL="457200" rtl="0" algn="l">
              <a:lnSpc>
                <a:spcPct val="90000"/>
              </a:lnSpc>
              <a:spcBef>
                <a:spcPts val="0"/>
              </a:spcBef>
              <a:spcAft>
                <a:spcPts val="0"/>
              </a:spcAft>
              <a:buSzPts val="2400"/>
              <a:buAutoNum type="arabicPeriod"/>
            </a:pPr>
            <a:r>
              <a:rPr lang="en-US"/>
              <a:t>MSE</a:t>
            </a:r>
            <a:endParaRPr/>
          </a:p>
          <a:p>
            <a:pPr indent="0" lvl="0" marL="457200" rtl="0" algn="l">
              <a:lnSpc>
                <a:spcPct val="90000"/>
              </a:lnSpc>
              <a:spcBef>
                <a:spcPts val="0"/>
              </a:spcBef>
              <a:spcAft>
                <a:spcPts val="0"/>
              </a:spcAft>
              <a:buNone/>
            </a:pPr>
            <a:r>
              <a:t/>
            </a:r>
            <a:endParaRPr/>
          </a:p>
          <a:p>
            <a:pPr indent="-381000" lvl="0" marL="457200" rtl="0" algn="l">
              <a:lnSpc>
                <a:spcPct val="90000"/>
              </a:lnSpc>
              <a:spcBef>
                <a:spcPts val="0"/>
              </a:spcBef>
              <a:spcAft>
                <a:spcPts val="0"/>
              </a:spcAft>
              <a:buSzPts val="2400"/>
              <a:buAutoNum type="arabicPeriod"/>
            </a:pPr>
            <a:r>
              <a:rPr lang="en-US"/>
              <a:t>loss = generated loss+scaled MSE</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Clr>
                <a:schemeClr val="dk1"/>
              </a:buClr>
              <a:buSzPts val="2400"/>
              <a:buNone/>
            </a:pPr>
            <a:r>
              <a:t/>
            </a:r>
            <a:endParaRPr/>
          </a:p>
        </p:txBody>
      </p:sp>
      <p:sp>
        <p:nvSpPr>
          <p:cNvPr id="170" name="Google Shape;170;p23"/>
          <p:cNvSpPr/>
          <p:nvPr/>
        </p:nvSpPr>
        <p:spPr>
          <a:xfrm>
            <a:off x="287999" y="2546600"/>
            <a:ext cx="5808000" cy="10404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1" name="Google Shape;171;p23"/>
          <p:cNvPicPr preferRelativeResize="0"/>
          <p:nvPr/>
        </p:nvPicPr>
        <p:blipFill>
          <a:blip r:embed="rId5">
            <a:alphaModFix/>
          </a:blip>
          <a:stretch>
            <a:fillRect/>
          </a:stretch>
        </p:blipFill>
        <p:spPr>
          <a:xfrm>
            <a:off x="333750" y="3907909"/>
            <a:ext cx="5716500" cy="119926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idx="4294967295" type="title"/>
          </p:nvPr>
        </p:nvSpPr>
        <p:spPr>
          <a:xfrm>
            <a:off x="379562" y="845389"/>
            <a:ext cx="10619100" cy="138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Results and discussion</a:t>
            </a:r>
            <a:endParaRPr/>
          </a:p>
        </p:txBody>
      </p:sp>
      <p:sp>
        <p:nvSpPr>
          <p:cNvPr id="177" name="Google Shape;177;p24"/>
          <p:cNvSpPr txBox="1"/>
          <p:nvPr>
            <p:ph idx="4294967295" type="body"/>
          </p:nvPr>
        </p:nvSpPr>
        <p:spPr>
          <a:xfrm>
            <a:off x="379550" y="1879475"/>
            <a:ext cx="10619100" cy="676500"/>
          </a:xfrm>
          <a:prstGeom prst="rect">
            <a:avLst/>
          </a:prstGeom>
          <a:noFill/>
          <a:ln>
            <a:noFill/>
          </a:ln>
        </p:spPr>
        <p:txBody>
          <a:bodyPr anchorCtr="0" anchor="t" bIns="45700" lIns="91425" spcFirstLastPara="1" rIns="91425" wrap="square" tIns="45700">
            <a:normAutofit lnSpcReduction="20000"/>
          </a:bodyPr>
          <a:lstStyle/>
          <a:p>
            <a:pPr indent="0" lvl="0" marL="361950" rtl="0" algn="ctr">
              <a:lnSpc>
                <a:spcPct val="90000"/>
              </a:lnSpc>
              <a:spcBef>
                <a:spcPts val="0"/>
              </a:spcBef>
              <a:spcAft>
                <a:spcPts val="0"/>
              </a:spcAft>
              <a:buNone/>
            </a:pPr>
            <a:r>
              <a:rPr lang="en-US"/>
              <a:t>Differences</a:t>
            </a:r>
            <a:endParaRPr/>
          </a:p>
          <a:p>
            <a:pPr indent="-209550" lvl="0" marL="361950" rtl="0" algn="l">
              <a:lnSpc>
                <a:spcPct val="90000"/>
              </a:lnSpc>
              <a:spcBef>
                <a:spcPts val="0"/>
              </a:spcBef>
              <a:spcAft>
                <a:spcPts val="0"/>
              </a:spcAft>
              <a:buClr>
                <a:schemeClr val="dk1"/>
              </a:buClr>
              <a:buSzPts val="2400"/>
              <a:buNone/>
            </a:pPr>
            <a:r>
              <a:t/>
            </a:r>
            <a:endParaRPr/>
          </a:p>
        </p:txBody>
      </p:sp>
      <p:pic>
        <p:nvPicPr>
          <p:cNvPr id="178" name="Google Shape;178;p24"/>
          <p:cNvPicPr preferRelativeResize="0"/>
          <p:nvPr/>
        </p:nvPicPr>
        <p:blipFill>
          <a:blip r:embed="rId3">
            <a:alphaModFix/>
          </a:blip>
          <a:stretch>
            <a:fillRect/>
          </a:stretch>
        </p:blipFill>
        <p:spPr>
          <a:xfrm>
            <a:off x="8540425" y="0"/>
            <a:ext cx="3726300" cy="444275"/>
          </a:xfrm>
          <a:prstGeom prst="rect">
            <a:avLst/>
          </a:prstGeom>
          <a:noFill/>
          <a:ln>
            <a:noFill/>
          </a:ln>
        </p:spPr>
      </p:pic>
      <p:sp>
        <p:nvSpPr>
          <p:cNvPr id="179" name="Google Shape;179;p24"/>
          <p:cNvSpPr txBox="1"/>
          <p:nvPr/>
        </p:nvSpPr>
        <p:spPr>
          <a:xfrm>
            <a:off x="287998" y="180550"/>
            <a:ext cx="6844200" cy="2931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lt1"/>
              </a:buClr>
              <a:buSzPts val="1400"/>
              <a:buFont typeface="Arial"/>
              <a:buNone/>
            </a:pPr>
            <a:r>
              <a:rPr b="1" lang="en-US">
                <a:solidFill>
                  <a:schemeClr val="lt1"/>
                </a:solidFill>
              </a:rPr>
              <a:t>Tensorflow</a:t>
            </a:r>
            <a:endParaRPr/>
          </a:p>
        </p:txBody>
      </p:sp>
      <p:sp>
        <p:nvSpPr>
          <p:cNvPr id="180" name="Google Shape;180;p24"/>
          <p:cNvSpPr txBox="1"/>
          <p:nvPr>
            <p:ph idx="4294967295" type="body"/>
          </p:nvPr>
        </p:nvSpPr>
        <p:spPr>
          <a:xfrm>
            <a:off x="6329750" y="2944900"/>
            <a:ext cx="5716500" cy="36345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None/>
            </a:pPr>
            <a:r>
              <a:rPr lang="en-US"/>
              <a:t>My code (according to his repository)</a:t>
            </a:r>
            <a:endParaRPr/>
          </a:p>
          <a:p>
            <a:pPr indent="0" lvl="0" marL="0" rtl="0" algn="l">
              <a:lnSpc>
                <a:spcPct val="90000"/>
              </a:lnSpc>
              <a:spcBef>
                <a:spcPts val="0"/>
              </a:spcBef>
              <a:spcAft>
                <a:spcPts val="0"/>
              </a:spcAft>
              <a:buNone/>
            </a:pPr>
            <a:r>
              <a:t/>
            </a:r>
            <a:endParaRPr/>
          </a:p>
          <a:p>
            <a:pPr indent="-381000" lvl="0" marL="457200" rtl="0" algn="l">
              <a:lnSpc>
                <a:spcPct val="90000"/>
              </a:lnSpc>
              <a:spcBef>
                <a:spcPts val="0"/>
              </a:spcBef>
              <a:spcAft>
                <a:spcPts val="0"/>
              </a:spcAft>
              <a:buSzPts val="2400"/>
              <a:buAutoNum type="arabicPeriod"/>
            </a:pPr>
            <a:r>
              <a:rPr lang="en-US"/>
              <a:t>downsampling r = 0.5</a:t>
            </a:r>
            <a:endParaRPr/>
          </a:p>
          <a:p>
            <a:pPr indent="-381000" lvl="0" marL="457200" rtl="0" algn="l">
              <a:lnSpc>
                <a:spcPct val="90000"/>
              </a:lnSpc>
              <a:spcBef>
                <a:spcPts val="0"/>
              </a:spcBef>
              <a:spcAft>
                <a:spcPts val="0"/>
              </a:spcAft>
              <a:buSzPts val="2400"/>
              <a:buAutoNum type="arabicPeriod"/>
            </a:pPr>
            <a:r>
              <a:rPr lang="en-US"/>
              <a:t>training scale = 4</a:t>
            </a:r>
            <a:endParaRPr/>
          </a:p>
          <a:p>
            <a:pPr indent="-381000" lvl="0" marL="457200" rtl="0" algn="l">
              <a:lnSpc>
                <a:spcPct val="90000"/>
              </a:lnSpc>
              <a:spcBef>
                <a:spcPts val="0"/>
              </a:spcBef>
              <a:spcAft>
                <a:spcPts val="0"/>
              </a:spcAft>
              <a:buSzPts val="2400"/>
              <a:buAutoNum type="arabicPeriod"/>
            </a:pPr>
            <a:r>
              <a:rPr lang="en-US"/>
              <a:t>Voxelisation = Trimesh</a:t>
            </a:r>
            <a:endParaRPr/>
          </a:p>
          <a:p>
            <a:pPr indent="-381000" lvl="0" marL="457200" rtl="0" algn="l">
              <a:lnSpc>
                <a:spcPct val="90000"/>
              </a:lnSpc>
              <a:spcBef>
                <a:spcPts val="0"/>
              </a:spcBef>
              <a:spcAft>
                <a:spcPts val="0"/>
              </a:spcAft>
              <a:buSzPts val="2400"/>
              <a:buAutoNum type="arabicPeriod"/>
            </a:pPr>
            <a:r>
              <a:rPr lang="en-US"/>
              <a:t>Trained directly on all scales</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Clr>
                <a:schemeClr val="dk1"/>
              </a:buClr>
              <a:buSzPts val="2400"/>
              <a:buNone/>
            </a:pPr>
            <a:r>
              <a:t/>
            </a:r>
            <a:endParaRPr/>
          </a:p>
        </p:txBody>
      </p:sp>
      <p:sp>
        <p:nvSpPr>
          <p:cNvPr id="181" name="Google Shape;181;p24"/>
          <p:cNvSpPr txBox="1"/>
          <p:nvPr>
            <p:ph idx="4294967295" type="body"/>
          </p:nvPr>
        </p:nvSpPr>
        <p:spPr>
          <a:xfrm>
            <a:off x="613250" y="2944800"/>
            <a:ext cx="5716500" cy="36345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None/>
            </a:pPr>
            <a:r>
              <a:rPr lang="en-US"/>
              <a:t>His repo/paper</a:t>
            </a:r>
            <a:endParaRPr/>
          </a:p>
          <a:p>
            <a:pPr indent="0" lvl="0" marL="0" rtl="0" algn="l">
              <a:lnSpc>
                <a:spcPct val="90000"/>
              </a:lnSpc>
              <a:spcBef>
                <a:spcPts val="0"/>
              </a:spcBef>
              <a:spcAft>
                <a:spcPts val="0"/>
              </a:spcAft>
              <a:buNone/>
            </a:pPr>
            <a:r>
              <a:t/>
            </a:r>
            <a:endParaRPr/>
          </a:p>
          <a:p>
            <a:pPr indent="-381000" lvl="0" marL="457200" rtl="0" algn="l">
              <a:lnSpc>
                <a:spcPct val="90000"/>
              </a:lnSpc>
              <a:spcBef>
                <a:spcPts val="0"/>
              </a:spcBef>
              <a:spcAft>
                <a:spcPts val="0"/>
              </a:spcAft>
              <a:buSzPts val="2400"/>
              <a:buAutoNum type="arabicPeriod"/>
            </a:pPr>
            <a:r>
              <a:rPr lang="en-US"/>
              <a:t>downsampling r = 0.75</a:t>
            </a:r>
            <a:endParaRPr/>
          </a:p>
          <a:p>
            <a:pPr indent="-381000" lvl="0" marL="457200" rtl="0" algn="l">
              <a:lnSpc>
                <a:spcPct val="90000"/>
              </a:lnSpc>
              <a:spcBef>
                <a:spcPts val="0"/>
              </a:spcBef>
              <a:spcAft>
                <a:spcPts val="0"/>
              </a:spcAft>
              <a:buSzPts val="2400"/>
              <a:buAutoNum type="arabicPeriod"/>
            </a:pPr>
            <a:r>
              <a:rPr lang="en-US"/>
              <a:t>training scale = 9</a:t>
            </a:r>
            <a:endParaRPr/>
          </a:p>
          <a:p>
            <a:pPr indent="-381000" lvl="0" marL="457200" rtl="0" algn="l">
              <a:lnSpc>
                <a:spcPct val="90000"/>
              </a:lnSpc>
              <a:spcBef>
                <a:spcPts val="0"/>
              </a:spcBef>
              <a:spcAft>
                <a:spcPts val="0"/>
              </a:spcAft>
              <a:buSzPts val="2400"/>
              <a:buAutoNum type="arabicPeriod"/>
            </a:pPr>
            <a:r>
              <a:rPr lang="en-US"/>
              <a:t>Voxelisation = Binvox</a:t>
            </a:r>
            <a:endParaRPr/>
          </a:p>
          <a:p>
            <a:pPr indent="-381000" lvl="0" marL="457200" rtl="0" algn="l">
              <a:lnSpc>
                <a:spcPct val="90000"/>
              </a:lnSpc>
              <a:spcBef>
                <a:spcPts val="0"/>
              </a:spcBef>
              <a:spcAft>
                <a:spcPts val="0"/>
              </a:spcAft>
              <a:buSzPts val="2400"/>
              <a:buAutoNum type="arabicPeriod"/>
            </a:pPr>
            <a:r>
              <a:rPr lang="en-US"/>
              <a:t>Training at each scale is saved first</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ph idx="4294967295" type="title"/>
          </p:nvPr>
        </p:nvSpPr>
        <p:spPr>
          <a:xfrm>
            <a:off x="379562" y="845389"/>
            <a:ext cx="10619100" cy="138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Results and discussion</a:t>
            </a:r>
            <a:endParaRPr/>
          </a:p>
        </p:txBody>
      </p:sp>
      <p:sp>
        <p:nvSpPr>
          <p:cNvPr id="187" name="Google Shape;187;p25"/>
          <p:cNvSpPr txBox="1"/>
          <p:nvPr>
            <p:ph idx="4294967295" type="body"/>
          </p:nvPr>
        </p:nvSpPr>
        <p:spPr>
          <a:xfrm>
            <a:off x="379562" y="2225615"/>
            <a:ext cx="10619100" cy="4201200"/>
          </a:xfrm>
          <a:prstGeom prst="rect">
            <a:avLst/>
          </a:prstGeom>
          <a:noFill/>
          <a:ln>
            <a:noFill/>
          </a:ln>
        </p:spPr>
        <p:txBody>
          <a:bodyPr anchorCtr="0" anchor="t" bIns="45700" lIns="91425" spcFirstLastPara="1" rIns="91425" wrap="square" tIns="45700">
            <a:normAutofit/>
          </a:bodyPr>
          <a:lstStyle/>
          <a:p>
            <a:pPr indent="0" lvl="0" marL="361950" rtl="0" algn="l">
              <a:lnSpc>
                <a:spcPct val="90000"/>
              </a:lnSpc>
              <a:spcBef>
                <a:spcPts val="0"/>
              </a:spcBef>
              <a:spcAft>
                <a:spcPts val="0"/>
              </a:spcAft>
              <a:buNone/>
            </a:pPr>
            <a:r>
              <a:t/>
            </a:r>
            <a:endParaRPr/>
          </a:p>
          <a:p>
            <a:pPr indent="-209550" lvl="0" marL="361950" rtl="0" algn="l">
              <a:lnSpc>
                <a:spcPct val="90000"/>
              </a:lnSpc>
              <a:spcBef>
                <a:spcPts val="0"/>
              </a:spcBef>
              <a:spcAft>
                <a:spcPts val="0"/>
              </a:spcAft>
              <a:buClr>
                <a:schemeClr val="dk1"/>
              </a:buClr>
              <a:buSzPts val="2400"/>
              <a:buNone/>
            </a:pPr>
            <a:r>
              <a:t/>
            </a:r>
            <a:endParaRPr/>
          </a:p>
        </p:txBody>
      </p:sp>
      <p:pic>
        <p:nvPicPr>
          <p:cNvPr id="188" name="Google Shape;188;p25"/>
          <p:cNvPicPr preferRelativeResize="0"/>
          <p:nvPr/>
        </p:nvPicPr>
        <p:blipFill>
          <a:blip r:embed="rId3">
            <a:alphaModFix/>
          </a:blip>
          <a:stretch>
            <a:fillRect/>
          </a:stretch>
        </p:blipFill>
        <p:spPr>
          <a:xfrm>
            <a:off x="8540425" y="0"/>
            <a:ext cx="3726300" cy="444275"/>
          </a:xfrm>
          <a:prstGeom prst="rect">
            <a:avLst/>
          </a:prstGeom>
          <a:noFill/>
          <a:ln>
            <a:noFill/>
          </a:ln>
        </p:spPr>
      </p:pic>
      <p:sp>
        <p:nvSpPr>
          <p:cNvPr id="189" name="Google Shape;189;p25"/>
          <p:cNvSpPr txBox="1"/>
          <p:nvPr/>
        </p:nvSpPr>
        <p:spPr>
          <a:xfrm>
            <a:off x="287998" y="180550"/>
            <a:ext cx="6844200" cy="2931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lt1"/>
              </a:buClr>
              <a:buSzPts val="1400"/>
              <a:buFont typeface="Arial"/>
              <a:buNone/>
            </a:pPr>
            <a:r>
              <a:rPr b="1" lang="en-US">
                <a:solidFill>
                  <a:schemeClr val="lt1"/>
                </a:solidFill>
              </a:rPr>
              <a:t>Tensorflow</a:t>
            </a:r>
            <a:endParaRPr/>
          </a:p>
        </p:txBody>
      </p:sp>
      <p:sp>
        <p:nvSpPr>
          <p:cNvPr id="190" name="Google Shape;190;p25"/>
          <p:cNvSpPr txBox="1"/>
          <p:nvPr>
            <p:ph idx="4294967295" type="body"/>
          </p:nvPr>
        </p:nvSpPr>
        <p:spPr>
          <a:xfrm>
            <a:off x="379425" y="1590825"/>
            <a:ext cx="11514300" cy="4836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a:t>Paper                                                                      </a:t>
            </a:r>
            <a:endParaRPr/>
          </a:p>
          <a:p>
            <a:pPr indent="0" lvl="0" marL="0" rtl="0" algn="l">
              <a:lnSpc>
                <a:spcPct val="90000"/>
              </a:lnSpc>
              <a:spcBef>
                <a:spcPts val="0"/>
              </a:spcBef>
              <a:spcAft>
                <a:spcPts val="0"/>
              </a:spcAft>
              <a:buNone/>
            </a:pPr>
            <a:r>
              <a:t/>
            </a:r>
            <a:endParaRPr/>
          </a:p>
          <a:p>
            <a:pPr indent="-209550" lvl="0" marL="361950" rtl="0" algn="l">
              <a:lnSpc>
                <a:spcPct val="90000"/>
              </a:lnSpc>
              <a:spcBef>
                <a:spcPts val="0"/>
              </a:spcBef>
              <a:spcAft>
                <a:spcPts val="0"/>
              </a:spcAft>
              <a:buClr>
                <a:schemeClr val="dk1"/>
              </a:buClr>
              <a:buSzPts val="2400"/>
              <a:buNone/>
            </a:pPr>
            <a:r>
              <a:t/>
            </a:r>
            <a:endParaRPr/>
          </a:p>
        </p:txBody>
      </p:sp>
      <p:pic>
        <p:nvPicPr>
          <p:cNvPr id="191" name="Google Shape;191;p25"/>
          <p:cNvPicPr preferRelativeResize="0"/>
          <p:nvPr/>
        </p:nvPicPr>
        <p:blipFill>
          <a:blip r:embed="rId4">
            <a:alphaModFix/>
          </a:blip>
          <a:stretch>
            <a:fillRect/>
          </a:stretch>
        </p:blipFill>
        <p:spPr>
          <a:xfrm>
            <a:off x="40575" y="2597450"/>
            <a:ext cx="12192001" cy="3421950"/>
          </a:xfrm>
          <a:prstGeom prst="rect">
            <a:avLst/>
          </a:prstGeom>
          <a:noFill/>
          <a:ln>
            <a:noFill/>
          </a:ln>
        </p:spPr>
      </p:pic>
      <p:sp>
        <p:nvSpPr>
          <p:cNvPr id="192" name="Google Shape;192;p25"/>
          <p:cNvSpPr/>
          <p:nvPr/>
        </p:nvSpPr>
        <p:spPr>
          <a:xfrm>
            <a:off x="40575" y="2225625"/>
            <a:ext cx="8330700" cy="114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idx="4294967295" type="title"/>
          </p:nvPr>
        </p:nvSpPr>
        <p:spPr>
          <a:xfrm>
            <a:off x="379562" y="845389"/>
            <a:ext cx="10619100" cy="138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Results and discussion</a:t>
            </a:r>
            <a:endParaRPr/>
          </a:p>
        </p:txBody>
      </p:sp>
      <p:sp>
        <p:nvSpPr>
          <p:cNvPr id="198" name="Google Shape;198;p26"/>
          <p:cNvSpPr txBox="1"/>
          <p:nvPr>
            <p:ph idx="4294967295" type="body"/>
          </p:nvPr>
        </p:nvSpPr>
        <p:spPr>
          <a:xfrm>
            <a:off x="379562" y="2225615"/>
            <a:ext cx="10619100" cy="4201200"/>
          </a:xfrm>
          <a:prstGeom prst="rect">
            <a:avLst/>
          </a:prstGeom>
          <a:noFill/>
          <a:ln>
            <a:noFill/>
          </a:ln>
        </p:spPr>
        <p:txBody>
          <a:bodyPr anchorCtr="0" anchor="t" bIns="45700" lIns="91425" spcFirstLastPara="1" rIns="91425" wrap="square" tIns="45700">
            <a:normAutofit/>
          </a:bodyPr>
          <a:lstStyle/>
          <a:p>
            <a:pPr indent="0" lvl="0" marL="361950" rtl="0" algn="l">
              <a:lnSpc>
                <a:spcPct val="90000"/>
              </a:lnSpc>
              <a:spcBef>
                <a:spcPts val="0"/>
              </a:spcBef>
              <a:spcAft>
                <a:spcPts val="0"/>
              </a:spcAft>
              <a:buNone/>
            </a:pPr>
            <a:r>
              <a:t/>
            </a:r>
            <a:endParaRPr/>
          </a:p>
          <a:p>
            <a:pPr indent="-209550" lvl="0" marL="361950" rtl="0" algn="l">
              <a:lnSpc>
                <a:spcPct val="90000"/>
              </a:lnSpc>
              <a:spcBef>
                <a:spcPts val="0"/>
              </a:spcBef>
              <a:spcAft>
                <a:spcPts val="0"/>
              </a:spcAft>
              <a:buClr>
                <a:schemeClr val="dk1"/>
              </a:buClr>
              <a:buSzPts val="2400"/>
              <a:buNone/>
            </a:pPr>
            <a:r>
              <a:t/>
            </a:r>
            <a:endParaRPr/>
          </a:p>
        </p:txBody>
      </p:sp>
      <p:pic>
        <p:nvPicPr>
          <p:cNvPr id="199" name="Google Shape;199;p26"/>
          <p:cNvPicPr preferRelativeResize="0"/>
          <p:nvPr/>
        </p:nvPicPr>
        <p:blipFill>
          <a:blip r:embed="rId3">
            <a:alphaModFix/>
          </a:blip>
          <a:stretch>
            <a:fillRect/>
          </a:stretch>
        </p:blipFill>
        <p:spPr>
          <a:xfrm>
            <a:off x="8540425" y="0"/>
            <a:ext cx="3726300" cy="444275"/>
          </a:xfrm>
          <a:prstGeom prst="rect">
            <a:avLst/>
          </a:prstGeom>
          <a:noFill/>
          <a:ln>
            <a:noFill/>
          </a:ln>
        </p:spPr>
      </p:pic>
      <p:sp>
        <p:nvSpPr>
          <p:cNvPr id="200" name="Google Shape;200;p26"/>
          <p:cNvSpPr txBox="1"/>
          <p:nvPr/>
        </p:nvSpPr>
        <p:spPr>
          <a:xfrm>
            <a:off x="287998" y="180550"/>
            <a:ext cx="6844200" cy="2931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lt1"/>
              </a:buClr>
              <a:buSzPts val="1400"/>
              <a:buFont typeface="Arial"/>
              <a:buNone/>
            </a:pPr>
            <a:r>
              <a:rPr b="1" lang="en-US">
                <a:solidFill>
                  <a:schemeClr val="lt1"/>
                </a:solidFill>
              </a:rPr>
              <a:t>Tensorflow</a:t>
            </a:r>
            <a:endParaRPr/>
          </a:p>
        </p:txBody>
      </p:sp>
      <p:sp>
        <p:nvSpPr>
          <p:cNvPr id="201" name="Google Shape;201;p26"/>
          <p:cNvSpPr txBox="1"/>
          <p:nvPr>
            <p:ph idx="4294967295" type="body"/>
          </p:nvPr>
        </p:nvSpPr>
        <p:spPr>
          <a:xfrm>
            <a:off x="379425" y="1590825"/>
            <a:ext cx="11514300" cy="4836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a:t>My code</a:t>
            </a:r>
            <a:endParaRPr/>
          </a:p>
          <a:p>
            <a:pPr indent="0" lvl="0" marL="0" rtl="0" algn="l">
              <a:lnSpc>
                <a:spcPct val="90000"/>
              </a:lnSpc>
              <a:spcBef>
                <a:spcPts val="0"/>
              </a:spcBef>
              <a:spcAft>
                <a:spcPts val="0"/>
              </a:spcAft>
              <a:buNone/>
            </a:pPr>
            <a:r>
              <a:t/>
            </a:r>
            <a:endParaRPr/>
          </a:p>
          <a:p>
            <a:pPr indent="-381000" lvl="0" marL="457200" rtl="0" algn="l">
              <a:lnSpc>
                <a:spcPct val="90000"/>
              </a:lnSpc>
              <a:spcBef>
                <a:spcPts val="0"/>
              </a:spcBef>
              <a:spcAft>
                <a:spcPts val="0"/>
              </a:spcAft>
              <a:buSzPts val="2400"/>
              <a:buChar char="▪"/>
            </a:pPr>
            <a:r>
              <a:rPr lang="en-US"/>
              <a:t>Using only 1 training scale at full size</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                                                                      </a:t>
            </a:r>
            <a:endParaRPr/>
          </a:p>
          <a:p>
            <a:pPr indent="0" lvl="0" marL="0" rtl="0" algn="l">
              <a:lnSpc>
                <a:spcPct val="90000"/>
              </a:lnSpc>
              <a:spcBef>
                <a:spcPts val="0"/>
              </a:spcBef>
              <a:spcAft>
                <a:spcPts val="0"/>
              </a:spcAft>
              <a:buNone/>
            </a:pPr>
            <a:r>
              <a:t/>
            </a:r>
            <a:endParaRPr/>
          </a:p>
          <a:p>
            <a:pPr indent="-209550" lvl="0" marL="361950" rtl="0" algn="l">
              <a:lnSpc>
                <a:spcPct val="90000"/>
              </a:lnSpc>
              <a:spcBef>
                <a:spcPts val="0"/>
              </a:spcBef>
              <a:spcAft>
                <a:spcPts val="0"/>
              </a:spcAft>
              <a:buClr>
                <a:schemeClr val="dk1"/>
              </a:buClr>
              <a:buSzPts val="2400"/>
              <a:buNone/>
            </a:pPr>
            <a:r>
              <a:t/>
            </a:r>
            <a:endParaRPr/>
          </a:p>
        </p:txBody>
      </p:sp>
      <p:pic>
        <p:nvPicPr>
          <p:cNvPr id="202" name="Google Shape;202;p26"/>
          <p:cNvPicPr preferRelativeResize="0"/>
          <p:nvPr/>
        </p:nvPicPr>
        <p:blipFill>
          <a:blip r:embed="rId4">
            <a:alphaModFix/>
          </a:blip>
          <a:stretch>
            <a:fillRect/>
          </a:stretch>
        </p:blipFill>
        <p:spPr>
          <a:xfrm>
            <a:off x="0" y="2656800"/>
            <a:ext cx="5327391" cy="4201199"/>
          </a:xfrm>
          <a:prstGeom prst="rect">
            <a:avLst/>
          </a:prstGeom>
          <a:noFill/>
          <a:ln>
            <a:noFill/>
          </a:ln>
        </p:spPr>
      </p:pic>
      <p:pic>
        <p:nvPicPr>
          <p:cNvPr id="203" name="Google Shape;203;p26"/>
          <p:cNvPicPr preferRelativeResize="0"/>
          <p:nvPr/>
        </p:nvPicPr>
        <p:blipFill>
          <a:blip r:embed="rId5">
            <a:alphaModFix/>
          </a:blip>
          <a:stretch>
            <a:fillRect/>
          </a:stretch>
        </p:blipFill>
        <p:spPr>
          <a:xfrm>
            <a:off x="5510566" y="2597450"/>
            <a:ext cx="6661032" cy="4201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7"/>
          <p:cNvSpPr txBox="1"/>
          <p:nvPr>
            <p:ph idx="4294967295" type="title"/>
          </p:nvPr>
        </p:nvSpPr>
        <p:spPr>
          <a:xfrm>
            <a:off x="379562" y="845389"/>
            <a:ext cx="10619100" cy="138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Results and discussion</a:t>
            </a:r>
            <a:endParaRPr/>
          </a:p>
        </p:txBody>
      </p:sp>
      <p:sp>
        <p:nvSpPr>
          <p:cNvPr id="209" name="Google Shape;209;p27"/>
          <p:cNvSpPr txBox="1"/>
          <p:nvPr>
            <p:ph idx="4294967295" type="body"/>
          </p:nvPr>
        </p:nvSpPr>
        <p:spPr>
          <a:xfrm>
            <a:off x="379562" y="2225615"/>
            <a:ext cx="10619100" cy="4201200"/>
          </a:xfrm>
          <a:prstGeom prst="rect">
            <a:avLst/>
          </a:prstGeom>
          <a:noFill/>
          <a:ln>
            <a:noFill/>
          </a:ln>
        </p:spPr>
        <p:txBody>
          <a:bodyPr anchorCtr="0" anchor="t" bIns="45700" lIns="91425" spcFirstLastPara="1" rIns="91425" wrap="square" tIns="45700">
            <a:normAutofit/>
          </a:bodyPr>
          <a:lstStyle/>
          <a:p>
            <a:pPr indent="0" lvl="0" marL="361950" rtl="0" algn="l">
              <a:lnSpc>
                <a:spcPct val="90000"/>
              </a:lnSpc>
              <a:spcBef>
                <a:spcPts val="0"/>
              </a:spcBef>
              <a:spcAft>
                <a:spcPts val="0"/>
              </a:spcAft>
              <a:buNone/>
            </a:pPr>
            <a:r>
              <a:t/>
            </a:r>
            <a:endParaRPr/>
          </a:p>
          <a:p>
            <a:pPr indent="-209550" lvl="0" marL="361950" rtl="0" algn="l">
              <a:lnSpc>
                <a:spcPct val="90000"/>
              </a:lnSpc>
              <a:spcBef>
                <a:spcPts val="0"/>
              </a:spcBef>
              <a:spcAft>
                <a:spcPts val="0"/>
              </a:spcAft>
              <a:buClr>
                <a:schemeClr val="dk1"/>
              </a:buClr>
              <a:buSzPts val="2400"/>
              <a:buNone/>
            </a:pPr>
            <a:r>
              <a:t/>
            </a:r>
            <a:endParaRPr/>
          </a:p>
        </p:txBody>
      </p:sp>
      <p:pic>
        <p:nvPicPr>
          <p:cNvPr id="210" name="Google Shape;210;p27"/>
          <p:cNvPicPr preferRelativeResize="0"/>
          <p:nvPr/>
        </p:nvPicPr>
        <p:blipFill>
          <a:blip r:embed="rId3">
            <a:alphaModFix/>
          </a:blip>
          <a:stretch>
            <a:fillRect/>
          </a:stretch>
        </p:blipFill>
        <p:spPr>
          <a:xfrm>
            <a:off x="8540425" y="0"/>
            <a:ext cx="3726300" cy="444275"/>
          </a:xfrm>
          <a:prstGeom prst="rect">
            <a:avLst/>
          </a:prstGeom>
          <a:noFill/>
          <a:ln>
            <a:noFill/>
          </a:ln>
        </p:spPr>
      </p:pic>
      <p:sp>
        <p:nvSpPr>
          <p:cNvPr id="211" name="Google Shape;211;p27"/>
          <p:cNvSpPr txBox="1"/>
          <p:nvPr/>
        </p:nvSpPr>
        <p:spPr>
          <a:xfrm>
            <a:off x="287998" y="180550"/>
            <a:ext cx="6844200" cy="2931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lt1"/>
              </a:buClr>
              <a:buSzPts val="1400"/>
              <a:buFont typeface="Arial"/>
              <a:buNone/>
            </a:pPr>
            <a:r>
              <a:rPr b="1" lang="en-US">
                <a:solidFill>
                  <a:schemeClr val="lt1"/>
                </a:solidFill>
              </a:rPr>
              <a:t>Tensorflow</a:t>
            </a:r>
            <a:endParaRPr/>
          </a:p>
        </p:txBody>
      </p:sp>
      <p:sp>
        <p:nvSpPr>
          <p:cNvPr id="212" name="Google Shape;212;p27"/>
          <p:cNvSpPr txBox="1"/>
          <p:nvPr>
            <p:ph idx="4294967295" type="body"/>
          </p:nvPr>
        </p:nvSpPr>
        <p:spPr>
          <a:xfrm>
            <a:off x="379425" y="1590825"/>
            <a:ext cx="11514300" cy="4836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a:t>My code</a:t>
            </a:r>
            <a:endParaRPr/>
          </a:p>
          <a:p>
            <a:pPr indent="0" lvl="0" marL="0" rtl="0" algn="l">
              <a:lnSpc>
                <a:spcPct val="90000"/>
              </a:lnSpc>
              <a:spcBef>
                <a:spcPts val="0"/>
              </a:spcBef>
              <a:spcAft>
                <a:spcPts val="0"/>
              </a:spcAft>
              <a:buNone/>
            </a:pPr>
            <a:r>
              <a:t/>
            </a:r>
            <a:endParaRPr/>
          </a:p>
          <a:p>
            <a:pPr indent="-381000" lvl="0" marL="457200" rtl="0" algn="l">
              <a:lnSpc>
                <a:spcPct val="90000"/>
              </a:lnSpc>
              <a:spcBef>
                <a:spcPts val="0"/>
              </a:spcBef>
              <a:spcAft>
                <a:spcPts val="0"/>
              </a:spcAft>
              <a:buSzPts val="2400"/>
              <a:buChar char="▪"/>
            </a:pPr>
            <a:r>
              <a:rPr lang="en-US"/>
              <a:t>Using only 4 training scales</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                                                                      </a:t>
            </a:r>
            <a:endParaRPr/>
          </a:p>
          <a:p>
            <a:pPr indent="0" lvl="0" marL="0" rtl="0" algn="l">
              <a:lnSpc>
                <a:spcPct val="90000"/>
              </a:lnSpc>
              <a:spcBef>
                <a:spcPts val="0"/>
              </a:spcBef>
              <a:spcAft>
                <a:spcPts val="0"/>
              </a:spcAft>
              <a:buNone/>
            </a:pPr>
            <a:r>
              <a:t/>
            </a:r>
            <a:endParaRPr/>
          </a:p>
          <a:p>
            <a:pPr indent="-209550" lvl="0" marL="361950" rtl="0" algn="l">
              <a:lnSpc>
                <a:spcPct val="90000"/>
              </a:lnSpc>
              <a:spcBef>
                <a:spcPts val="0"/>
              </a:spcBef>
              <a:spcAft>
                <a:spcPts val="0"/>
              </a:spcAft>
              <a:buClr>
                <a:schemeClr val="dk1"/>
              </a:buClr>
              <a:buSzPts val="2400"/>
              <a:buNone/>
            </a:pPr>
            <a:r>
              <a:t/>
            </a:r>
            <a:endParaRPr/>
          </a:p>
        </p:txBody>
      </p:sp>
      <p:pic>
        <p:nvPicPr>
          <p:cNvPr id="213" name="Google Shape;213;p27"/>
          <p:cNvPicPr preferRelativeResize="0"/>
          <p:nvPr/>
        </p:nvPicPr>
        <p:blipFill>
          <a:blip r:embed="rId4">
            <a:alphaModFix/>
          </a:blip>
          <a:stretch>
            <a:fillRect/>
          </a:stretch>
        </p:blipFill>
        <p:spPr>
          <a:xfrm>
            <a:off x="5854580" y="1590825"/>
            <a:ext cx="6337419" cy="5267176"/>
          </a:xfrm>
          <a:prstGeom prst="rect">
            <a:avLst/>
          </a:prstGeom>
          <a:noFill/>
          <a:ln>
            <a:noFill/>
          </a:ln>
        </p:spPr>
      </p:pic>
      <p:pic>
        <p:nvPicPr>
          <p:cNvPr id="214" name="Google Shape;214;p27"/>
          <p:cNvPicPr preferRelativeResize="0"/>
          <p:nvPr/>
        </p:nvPicPr>
        <p:blipFill>
          <a:blip r:embed="rId5">
            <a:alphaModFix/>
          </a:blip>
          <a:stretch>
            <a:fillRect/>
          </a:stretch>
        </p:blipFill>
        <p:spPr>
          <a:xfrm>
            <a:off x="0" y="2656800"/>
            <a:ext cx="5354068" cy="42012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8"/>
          <p:cNvSpPr txBox="1"/>
          <p:nvPr>
            <p:ph idx="4294967295" type="title"/>
          </p:nvPr>
        </p:nvSpPr>
        <p:spPr>
          <a:xfrm>
            <a:off x="379562" y="845389"/>
            <a:ext cx="10619100" cy="138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Results and discussion</a:t>
            </a:r>
            <a:endParaRPr/>
          </a:p>
        </p:txBody>
      </p:sp>
      <p:sp>
        <p:nvSpPr>
          <p:cNvPr id="220" name="Google Shape;220;p28"/>
          <p:cNvSpPr txBox="1"/>
          <p:nvPr>
            <p:ph idx="4294967295" type="body"/>
          </p:nvPr>
        </p:nvSpPr>
        <p:spPr>
          <a:xfrm>
            <a:off x="379562" y="2225615"/>
            <a:ext cx="10619100" cy="4201200"/>
          </a:xfrm>
          <a:prstGeom prst="rect">
            <a:avLst/>
          </a:prstGeom>
          <a:noFill/>
          <a:ln>
            <a:noFill/>
          </a:ln>
        </p:spPr>
        <p:txBody>
          <a:bodyPr anchorCtr="0" anchor="t" bIns="45700" lIns="91425" spcFirstLastPara="1" rIns="91425" wrap="square" tIns="45700">
            <a:normAutofit/>
          </a:bodyPr>
          <a:lstStyle/>
          <a:p>
            <a:pPr indent="0" lvl="0" marL="361950" rtl="0" algn="l">
              <a:lnSpc>
                <a:spcPct val="90000"/>
              </a:lnSpc>
              <a:spcBef>
                <a:spcPts val="0"/>
              </a:spcBef>
              <a:spcAft>
                <a:spcPts val="0"/>
              </a:spcAft>
              <a:buNone/>
            </a:pPr>
            <a:r>
              <a:t/>
            </a:r>
            <a:endParaRPr/>
          </a:p>
          <a:p>
            <a:pPr indent="-209550" lvl="0" marL="361950" rtl="0" algn="l">
              <a:lnSpc>
                <a:spcPct val="90000"/>
              </a:lnSpc>
              <a:spcBef>
                <a:spcPts val="0"/>
              </a:spcBef>
              <a:spcAft>
                <a:spcPts val="0"/>
              </a:spcAft>
              <a:buClr>
                <a:schemeClr val="dk1"/>
              </a:buClr>
              <a:buSzPts val="2400"/>
              <a:buNone/>
            </a:pPr>
            <a:r>
              <a:t/>
            </a:r>
            <a:endParaRPr/>
          </a:p>
        </p:txBody>
      </p:sp>
      <p:pic>
        <p:nvPicPr>
          <p:cNvPr id="221" name="Google Shape;221;p28"/>
          <p:cNvPicPr preferRelativeResize="0"/>
          <p:nvPr/>
        </p:nvPicPr>
        <p:blipFill>
          <a:blip r:embed="rId3">
            <a:alphaModFix/>
          </a:blip>
          <a:stretch>
            <a:fillRect/>
          </a:stretch>
        </p:blipFill>
        <p:spPr>
          <a:xfrm>
            <a:off x="8540425" y="0"/>
            <a:ext cx="3726300" cy="444275"/>
          </a:xfrm>
          <a:prstGeom prst="rect">
            <a:avLst/>
          </a:prstGeom>
          <a:noFill/>
          <a:ln>
            <a:noFill/>
          </a:ln>
        </p:spPr>
      </p:pic>
      <p:sp>
        <p:nvSpPr>
          <p:cNvPr id="222" name="Google Shape;222;p28"/>
          <p:cNvSpPr txBox="1"/>
          <p:nvPr/>
        </p:nvSpPr>
        <p:spPr>
          <a:xfrm>
            <a:off x="287998" y="180550"/>
            <a:ext cx="6844200" cy="2931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lt1"/>
              </a:buClr>
              <a:buSzPts val="1400"/>
              <a:buFont typeface="Arial"/>
              <a:buNone/>
            </a:pPr>
            <a:r>
              <a:rPr b="1" lang="en-US">
                <a:solidFill>
                  <a:schemeClr val="lt1"/>
                </a:solidFill>
              </a:rPr>
              <a:t>Tensorflow</a:t>
            </a:r>
            <a:endParaRPr/>
          </a:p>
        </p:txBody>
      </p:sp>
      <p:sp>
        <p:nvSpPr>
          <p:cNvPr id="223" name="Google Shape;223;p28"/>
          <p:cNvSpPr txBox="1"/>
          <p:nvPr>
            <p:ph idx="4294967295" type="body"/>
          </p:nvPr>
        </p:nvSpPr>
        <p:spPr>
          <a:xfrm>
            <a:off x="379425" y="1590825"/>
            <a:ext cx="11514300" cy="4836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a:t>My code</a:t>
            </a:r>
            <a:endParaRPr/>
          </a:p>
          <a:p>
            <a:pPr indent="0" lvl="0" marL="0" rtl="0" algn="l">
              <a:lnSpc>
                <a:spcPct val="90000"/>
              </a:lnSpc>
              <a:spcBef>
                <a:spcPts val="0"/>
              </a:spcBef>
              <a:spcAft>
                <a:spcPts val="0"/>
              </a:spcAft>
              <a:buNone/>
            </a:pPr>
            <a:r>
              <a:t/>
            </a:r>
            <a:endParaRPr/>
          </a:p>
          <a:p>
            <a:pPr indent="-381000" lvl="0" marL="457200" rtl="0" algn="l">
              <a:lnSpc>
                <a:spcPct val="90000"/>
              </a:lnSpc>
              <a:spcBef>
                <a:spcPts val="0"/>
              </a:spcBef>
              <a:spcAft>
                <a:spcPts val="0"/>
              </a:spcAft>
              <a:buSzPts val="2400"/>
              <a:buChar char="▪"/>
            </a:pPr>
            <a:r>
              <a:rPr lang="en-US"/>
              <a:t>Using only 4 training scales</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                                                                      </a:t>
            </a:r>
            <a:endParaRPr/>
          </a:p>
          <a:p>
            <a:pPr indent="0" lvl="0" marL="0" rtl="0" algn="l">
              <a:lnSpc>
                <a:spcPct val="90000"/>
              </a:lnSpc>
              <a:spcBef>
                <a:spcPts val="0"/>
              </a:spcBef>
              <a:spcAft>
                <a:spcPts val="0"/>
              </a:spcAft>
              <a:buNone/>
            </a:pPr>
            <a:r>
              <a:t/>
            </a:r>
            <a:endParaRPr/>
          </a:p>
          <a:p>
            <a:pPr indent="-209550" lvl="0" marL="361950" rtl="0" algn="l">
              <a:lnSpc>
                <a:spcPct val="90000"/>
              </a:lnSpc>
              <a:spcBef>
                <a:spcPts val="0"/>
              </a:spcBef>
              <a:spcAft>
                <a:spcPts val="0"/>
              </a:spcAft>
              <a:buClr>
                <a:schemeClr val="dk1"/>
              </a:buClr>
              <a:buSzPts val="2400"/>
              <a:buNone/>
            </a:pPr>
            <a:r>
              <a:t/>
            </a:r>
            <a:endParaRPr/>
          </a:p>
        </p:txBody>
      </p:sp>
      <p:pic>
        <p:nvPicPr>
          <p:cNvPr id="224" name="Google Shape;224;p28"/>
          <p:cNvPicPr preferRelativeResize="0"/>
          <p:nvPr/>
        </p:nvPicPr>
        <p:blipFill>
          <a:blip r:embed="rId4">
            <a:alphaModFix/>
          </a:blip>
          <a:stretch>
            <a:fillRect/>
          </a:stretch>
        </p:blipFill>
        <p:spPr>
          <a:xfrm>
            <a:off x="5854580" y="1590825"/>
            <a:ext cx="6337419" cy="5267176"/>
          </a:xfrm>
          <a:prstGeom prst="rect">
            <a:avLst/>
          </a:prstGeom>
          <a:noFill/>
          <a:ln>
            <a:noFill/>
          </a:ln>
        </p:spPr>
      </p:pic>
      <p:pic>
        <p:nvPicPr>
          <p:cNvPr id="225" name="Google Shape;225;p28"/>
          <p:cNvPicPr preferRelativeResize="0"/>
          <p:nvPr/>
        </p:nvPicPr>
        <p:blipFill rotWithShape="1">
          <a:blip r:embed="rId5">
            <a:alphaModFix/>
          </a:blip>
          <a:srcRect b="0" l="0" r="0" t="0"/>
          <a:stretch/>
        </p:blipFill>
        <p:spPr>
          <a:xfrm>
            <a:off x="2116787" y="2781125"/>
            <a:ext cx="2886975" cy="3865226"/>
          </a:xfrm>
          <a:prstGeom prst="rect">
            <a:avLst/>
          </a:prstGeom>
          <a:noFill/>
          <a:ln>
            <a:noFill/>
          </a:ln>
        </p:spPr>
      </p:pic>
      <p:sp>
        <p:nvSpPr>
          <p:cNvPr id="226" name="Google Shape;226;p28"/>
          <p:cNvSpPr/>
          <p:nvPr/>
        </p:nvSpPr>
        <p:spPr>
          <a:xfrm>
            <a:off x="2832650" y="5241750"/>
            <a:ext cx="1666800" cy="1616400"/>
          </a:xfrm>
          <a:prstGeom prst="roundRect">
            <a:avLst>
              <a:gd fmla="val 16667" name="adj"/>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9"/>
          <p:cNvSpPr txBox="1"/>
          <p:nvPr>
            <p:ph idx="4294967295" type="title"/>
          </p:nvPr>
        </p:nvSpPr>
        <p:spPr>
          <a:xfrm>
            <a:off x="379562" y="845389"/>
            <a:ext cx="10619100" cy="138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Conclusion</a:t>
            </a:r>
            <a:endParaRPr/>
          </a:p>
        </p:txBody>
      </p:sp>
      <p:pic>
        <p:nvPicPr>
          <p:cNvPr id="232" name="Google Shape;232;p29"/>
          <p:cNvPicPr preferRelativeResize="0"/>
          <p:nvPr/>
        </p:nvPicPr>
        <p:blipFill>
          <a:blip r:embed="rId3">
            <a:alphaModFix/>
          </a:blip>
          <a:stretch>
            <a:fillRect/>
          </a:stretch>
        </p:blipFill>
        <p:spPr>
          <a:xfrm>
            <a:off x="8540425" y="0"/>
            <a:ext cx="3726300" cy="444275"/>
          </a:xfrm>
          <a:prstGeom prst="rect">
            <a:avLst/>
          </a:prstGeom>
          <a:noFill/>
          <a:ln>
            <a:noFill/>
          </a:ln>
        </p:spPr>
      </p:pic>
      <p:sp>
        <p:nvSpPr>
          <p:cNvPr id="233" name="Google Shape;233;p29"/>
          <p:cNvSpPr txBox="1"/>
          <p:nvPr/>
        </p:nvSpPr>
        <p:spPr>
          <a:xfrm>
            <a:off x="287998" y="180550"/>
            <a:ext cx="6844200" cy="2931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lt1"/>
              </a:buClr>
              <a:buSzPts val="1400"/>
              <a:buFont typeface="Arial"/>
              <a:buNone/>
            </a:pPr>
            <a:r>
              <a:rPr b="1" lang="en-US">
                <a:solidFill>
                  <a:schemeClr val="lt1"/>
                </a:solidFill>
              </a:rPr>
              <a:t>Tensorflow</a:t>
            </a:r>
            <a:endParaRPr/>
          </a:p>
        </p:txBody>
      </p:sp>
      <p:sp>
        <p:nvSpPr>
          <p:cNvPr id="234" name="Google Shape;234;p29"/>
          <p:cNvSpPr txBox="1"/>
          <p:nvPr>
            <p:ph idx="4294967295" type="body"/>
          </p:nvPr>
        </p:nvSpPr>
        <p:spPr>
          <a:xfrm>
            <a:off x="379562" y="2225615"/>
            <a:ext cx="10619100" cy="4201200"/>
          </a:xfrm>
          <a:prstGeom prst="rect">
            <a:avLst/>
          </a:prstGeom>
          <a:noFill/>
          <a:ln>
            <a:noFill/>
          </a:ln>
        </p:spPr>
        <p:txBody>
          <a:bodyPr anchorCtr="0" anchor="t" bIns="45700" lIns="91425" spcFirstLastPara="1" rIns="91425" wrap="square" tIns="45700">
            <a:normAutofit/>
          </a:bodyPr>
          <a:lstStyle/>
          <a:p>
            <a:pPr indent="-361950" lvl="0" marL="361950" rtl="0" algn="l">
              <a:lnSpc>
                <a:spcPct val="90000"/>
              </a:lnSpc>
              <a:spcBef>
                <a:spcPts val="0"/>
              </a:spcBef>
              <a:spcAft>
                <a:spcPts val="0"/>
              </a:spcAft>
              <a:buClr>
                <a:schemeClr val="dk1"/>
              </a:buClr>
              <a:buSzPts val="2400"/>
              <a:buChar char="▪"/>
            </a:pPr>
            <a:r>
              <a:rPr lang="en-US"/>
              <a:t>Replicated all the main steps </a:t>
            </a:r>
            <a:endParaRPr/>
          </a:p>
          <a:p>
            <a:pPr indent="-361950" lvl="0" marL="361950" rtl="0" algn="l">
              <a:lnSpc>
                <a:spcPct val="90000"/>
              </a:lnSpc>
              <a:spcBef>
                <a:spcPts val="0"/>
              </a:spcBef>
              <a:spcAft>
                <a:spcPts val="0"/>
              </a:spcAft>
              <a:buClr>
                <a:schemeClr val="dk1"/>
              </a:buClr>
              <a:buSzPts val="2400"/>
              <a:buChar char="▪"/>
            </a:pPr>
            <a:r>
              <a:rPr lang="en-US"/>
              <a:t>Successfully explained and dismantled main components</a:t>
            </a:r>
            <a:endParaRPr/>
          </a:p>
          <a:p>
            <a:pPr indent="-361950" lvl="0" marL="361950" rtl="0" algn="l">
              <a:lnSpc>
                <a:spcPct val="90000"/>
              </a:lnSpc>
              <a:spcBef>
                <a:spcPts val="0"/>
              </a:spcBef>
              <a:spcAft>
                <a:spcPts val="0"/>
              </a:spcAft>
              <a:buClr>
                <a:schemeClr val="dk1"/>
              </a:buClr>
              <a:buSzPts val="2400"/>
              <a:buChar char="▪"/>
            </a:pPr>
            <a:r>
              <a:rPr lang="en-US"/>
              <a:t>Future directions: compare his work with “Patch-based 3D Natural Scene Generation from a Single Example ”</a:t>
            </a:r>
            <a:endParaRPr/>
          </a:p>
          <a:p>
            <a:pPr indent="-209550" lvl="0" marL="361950" rtl="0" algn="l">
              <a:lnSpc>
                <a:spcPct val="90000"/>
              </a:lnSpc>
              <a:spcBef>
                <a:spcPts val="0"/>
              </a:spcBef>
              <a:spcAft>
                <a:spcPts val="0"/>
              </a:spcAft>
              <a:buClr>
                <a:schemeClr val="dk1"/>
              </a:buClr>
              <a:buSzPts val="2400"/>
              <a:buNone/>
            </a:pPr>
            <a:r>
              <a:t/>
            </a:r>
            <a:endParaRPr/>
          </a:p>
        </p:txBody>
      </p:sp>
      <p:pic>
        <p:nvPicPr>
          <p:cNvPr id="235" name="Google Shape;235;p29"/>
          <p:cNvPicPr preferRelativeResize="0"/>
          <p:nvPr/>
        </p:nvPicPr>
        <p:blipFill>
          <a:blip r:embed="rId4">
            <a:alphaModFix/>
          </a:blip>
          <a:stretch>
            <a:fillRect/>
          </a:stretch>
        </p:blipFill>
        <p:spPr>
          <a:xfrm>
            <a:off x="799200" y="3941875"/>
            <a:ext cx="8292050" cy="28584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ph idx="4294967295" type="title"/>
          </p:nvPr>
        </p:nvSpPr>
        <p:spPr>
          <a:xfrm>
            <a:off x="379562" y="845389"/>
            <a:ext cx="10619100" cy="138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References</a:t>
            </a:r>
            <a:endParaRPr/>
          </a:p>
        </p:txBody>
      </p:sp>
      <p:pic>
        <p:nvPicPr>
          <p:cNvPr id="241" name="Google Shape;241;p30"/>
          <p:cNvPicPr preferRelativeResize="0"/>
          <p:nvPr/>
        </p:nvPicPr>
        <p:blipFill>
          <a:blip r:embed="rId3">
            <a:alphaModFix/>
          </a:blip>
          <a:stretch>
            <a:fillRect/>
          </a:stretch>
        </p:blipFill>
        <p:spPr>
          <a:xfrm>
            <a:off x="8540425" y="0"/>
            <a:ext cx="3726300" cy="444275"/>
          </a:xfrm>
          <a:prstGeom prst="rect">
            <a:avLst/>
          </a:prstGeom>
          <a:noFill/>
          <a:ln>
            <a:noFill/>
          </a:ln>
        </p:spPr>
      </p:pic>
      <p:sp>
        <p:nvSpPr>
          <p:cNvPr id="242" name="Google Shape;242;p30"/>
          <p:cNvSpPr txBox="1"/>
          <p:nvPr/>
        </p:nvSpPr>
        <p:spPr>
          <a:xfrm>
            <a:off x="287998" y="180550"/>
            <a:ext cx="6844200" cy="2931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lt1"/>
              </a:buClr>
              <a:buSzPts val="1400"/>
              <a:buFont typeface="Arial"/>
              <a:buNone/>
            </a:pPr>
            <a:r>
              <a:rPr b="1" lang="en-US">
                <a:solidFill>
                  <a:schemeClr val="lt1"/>
                </a:solidFill>
              </a:rPr>
              <a:t>Tensorflow</a:t>
            </a:r>
            <a:endParaRPr/>
          </a:p>
        </p:txBody>
      </p:sp>
      <p:sp>
        <p:nvSpPr>
          <p:cNvPr id="243" name="Google Shape;243;p30"/>
          <p:cNvSpPr txBox="1"/>
          <p:nvPr>
            <p:ph idx="4294967295" type="body"/>
          </p:nvPr>
        </p:nvSpPr>
        <p:spPr>
          <a:xfrm>
            <a:off x="379550" y="2225625"/>
            <a:ext cx="11188200" cy="420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sz="1800"/>
              <a:t>[1] </a:t>
            </a:r>
            <a:r>
              <a:rPr lang="en-US" sz="1800">
                <a:solidFill>
                  <a:srgbClr val="222222"/>
                </a:solidFill>
                <a:highlight>
                  <a:srgbClr val="FFFFFF"/>
                </a:highlight>
              </a:rPr>
              <a:t>Wu, R. and Zheng, C., 2022. Learning to generate 3d shapes from a single example. </a:t>
            </a:r>
            <a:r>
              <a:rPr i="1" lang="en-US" sz="1800">
                <a:solidFill>
                  <a:srgbClr val="222222"/>
                </a:solidFill>
                <a:highlight>
                  <a:srgbClr val="FFFFFF"/>
                </a:highlight>
              </a:rPr>
              <a:t>arXiv preprint arXiv:2208.02946</a:t>
            </a:r>
            <a:r>
              <a:rPr lang="en-US" sz="1800">
                <a:solidFill>
                  <a:srgbClr val="222222"/>
                </a:solidFill>
                <a:highlight>
                  <a:srgbClr val="FFFFFF"/>
                </a:highlight>
              </a:rPr>
              <a:t>.</a:t>
            </a:r>
            <a:endParaRPr sz="1800">
              <a:solidFill>
                <a:srgbClr val="222222"/>
              </a:solidFill>
              <a:highlight>
                <a:srgbClr val="FFFFFF"/>
              </a:highlight>
            </a:endParaRPr>
          </a:p>
          <a:p>
            <a:pPr indent="0" lvl="0" marL="0" rtl="0" algn="l">
              <a:lnSpc>
                <a:spcPct val="115000"/>
              </a:lnSpc>
              <a:spcBef>
                <a:spcPts val="0"/>
              </a:spcBef>
              <a:spcAft>
                <a:spcPts val="0"/>
              </a:spcAft>
              <a:buNone/>
            </a:pPr>
            <a:r>
              <a:rPr lang="en-US" sz="1800"/>
              <a:t>[2] Amir Hertz, Rana Hanocka, Raja Giryes, and Daniel Cohen-Or. 2020. Deep Geometric</a:t>
            </a:r>
            <a:endParaRPr sz="1800"/>
          </a:p>
          <a:p>
            <a:pPr indent="0" lvl="0" marL="0" rtl="0" algn="l">
              <a:lnSpc>
                <a:spcPct val="115000"/>
              </a:lnSpc>
              <a:spcBef>
                <a:spcPts val="0"/>
              </a:spcBef>
              <a:spcAft>
                <a:spcPts val="0"/>
              </a:spcAft>
              <a:buClr>
                <a:schemeClr val="dk1"/>
              </a:buClr>
              <a:buSzPts val="1100"/>
              <a:buFont typeface="Arial"/>
              <a:buNone/>
            </a:pPr>
            <a:r>
              <a:rPr lang="en-US" sz="1800"/>
              <a:t>Texture Synthesis. ACM Trans. Graph. 39, 4, Article 108 (2020). https://doi.org/10.</a:t>
            </a:r>
            <a:endParaRPr sz="1800"/>
          </a:p>
          <a:p>
            <a:pPr indent="0" lvl="0" marL="0" rtl="0" algn="l">
              <a:lnSpc>
                <a:spcPct val="115000"/>
              </a:lnSpc>
              <a:spcBef>
                <a:spcPts val="0"/>
              </a:spcBef>
              <a:spcAft>
                <a:spcPts val="0"/>
              </a:spcAft>
              <a:buClr>
                <a:schemeClr val="dk1"/>
              </a:buClr>
              <a:buSzPts val="1100"/>
              <a:buFont typeface="Arial"/>
              <a:buNone/>
            </a:pPr>
            <a:r>
              <a:rPr lang="en-US" sz="1800"/>
              <a:t>1145/3386569.3392471</a:t>
            </a:r>
            <a:endParaRPr sz="1800"/>
          </a:p>
          <a:p>
            <a:pPr indent="0" lvl="0" marL="0" rtl="0" algn="l">
              <a:lnSpc>
                <a:spcPct val="115000"/>
              </a:lnSpc>
              <a:spcBef>
                <a:spcPts val="0"/>
              </a:spcBef>
              <a:spcAft>
                <a:spcPts val="0"/>
              </a:spcAft>
              <a:buNone/>
            </a:pPr>
            <a:r>
              <a:rPr lang="en-US" sz="1800"/>
              <a:t>[3] </a:t>
            </a:r>
            <a:r>
              <a:rPr lang="en-US" sz="1800">
                <a:solidFill>
                  <a:srgbClr val="222222"/>
                </a:solidFill>
                <a:highlight>
                  <a:srgbClr val="FFFFFF"/>
                </a:highlight>
              </a:rPr>
              <a:t>Li, W., Chen, X., Wang, J. and Chen, B., 2023. Patch-based 3D Natural Scene Generation from a Single Example. In </a:t>
            </a:r>
            <a:r>
              <a:rPr i="1" lang="en-US" sz="1800">
                <a:solidFill>
                  <a:srgbClr val="222222"/>
                </a:solidFill>
                <a:highlight>
                  <a:srgbClr val="FFFFFF"/>
                </a:highlight>
              </a:rPr>
              <a:t>Proceedings of the IEEE/CVF Conference on Computer Vision and Pattern Recognition</a:t>
            </a:r>
            <a:r>
              <a:rPr lang="en-US" sz="1800">
                <a:solidFill>
                  <a:srgbClr val="222222"/>
                </a:solidFill>
                <a:highlight>
                  <a:srgbClr val="FFFFFF"/>
                </a:highlight>
              </a:rPr>
              <a:t> (pp. 16762-16772).</a:t>
            </a:r>
            <a:endParaRPr sz="1800"/>
          </a:p>
          <a:p>
            <a:pPr indent="-209550" lvl="0" marL="361950" rtl="0" algn="l">
              <a:lnSpc>
                <a:spcPct val="90000"/>
              </a:lnSpc>
              <a:spcBef>
                <a:spcPts val="0"/>
              </a:spcBef>
              <a:spcAft>
                <a:spcPts val="0"/>
              </a:spcAft>
              <a:buClr>
                <a:schemeClr val="dk1"/>
              </a:buClr>
              <a:buSzPts val="24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idx="4294967295" type="title"/>
          </p:nvPr>
        </p:nvSpPr>
        <p:spPr>
          <a:xfrm>
            <a:off x="379562" y="845389"/>
            <a:ext cx="10619100" cy="138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Introduction: context</a:t>
            </a:r>
            <a:endParaRPr/>
          </a:p>
        </p:txBody>
      </p:sp>
      <p:pic>
        <p:nvPicPr>
          <p:cNvPr id="63" name="Google Shape;63;p13"/>
          <p:cNvPicPr preferRelativeResize="0"/>
          <p:nvPr/>
        </p:nvPicPr>
        <p:blipFill>
          <a:blip r:embed="rId3">
            <a:alphaModFix/>
          </a:blip>
          <a:stretch>
            <a:fillRect/>
          </a:stretch>
        </p:blipFill>
        <p:spPr>
          <a:xfrm>
            <a:off x="8540425" y="0"/>
            <a:ext cx="3726300" cy="444275"/>
          </a:xfrm>
          <a:prstGeom prst="rect">
            <a:avLst/>
          </a:prstGeom>
          <a:noFill/>
          <a:ln>
            <a:noFill/>
          </a:ln>
        </p:spPr>
      </p:pic>
      <p:sp>
        <p:nvSpPr>
          <p:cNvPr id="64" name="Google Shape;64;p13"/>
          <p:cNvSpPr txBox="1"/>
          <p:nvPr/>
        </p:nvSpPr>
        <p:spPr>
          <a:xfrm>
            <a:off x="287998" y="180550"/>
            <a:ext cx="6844200" cy="2931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lt1"/>
              </a:buClr>
              <a:buSzPts val="1400"/>
              <a:buFont typeface="Arial"/>
              <a:buNone/>
            </a:pPr>
            <a:r>
              <a:rPr b="1" lang="en-US">
                <a:solidFill>
                  <a:schemeClr val="lt1"/>
                </a:solidFill>
              </a:rPr>
              <a:t>Tensorflow</a:t>
            </a:r>
            <a:endParaRPr/>
          </a:p>
        </p:txBody>
      </p:sp>
      <p:pic>
        <p:nvPicPr>
          <p:cNvPr id="65" name="Google Shape;65;p13"/>
          <p:cNvPicPr preferRelativeResize="0"/>
          <p:nvPr/>
        </p:nvPicPr>
        <p:blipFill>
          <a:blip r:embed="rId4">
            <a:alphaModFix/>
          </a:blip>
          <a:stretch>
            <a:fillRect/>
          </a:stretch>
        </p:blipFill>
        <p:spPr>
          <a:xfrm>
            <a:off x="6610350" y="444263"/>
            <a:ext cx="5581650" cy="6276975"/>
          </a:xfrm>
          <a:prstGeom prst="rect">
            <a:avLst/>
          </a:prstGeom>
          <a:noFill/>
          <a:ln>
            <a:noFill/>
          </a:ln>
        </p:spPr>
      </p:pic>
      <p:sp>
        <p:nvSpPr>
          <p:cNvPr id="66" name="Google Shape;66;p13"/>
          <p:cNvSpPr txBox="1"/>
          <p:nvPr>
            <p:ph idx="4294967295" type="body"/>
          </p:nvPr>
        </p:nvSpPr>
        <p:spPr>
          <a:xfrm>
            <a:off x="379562" y="2225615"/>
            <a:ext cx="10619100" cy="4201200"/>
          </a:xfrm>
          <a:prstGeom prst="rect">
            <a:avLst/>
          </a:prstGeom>
          <a:noFill/>
          <a:ln>
            <a:noFill/>
          </a:ln>
        </p:spPr>
        <p:txBody>
          <a:bodyPr anchorCtr="0" anchor="t" bIns="45700" lIns="91425" spcFirstLastPara="1" rIns="91425" wrap="square" tIns="45700">
            <a:normAutofit/>
          </a:bodyPr>
          <a:lstStyle/>
          <a:p>
            <a:pPr indent="0" lvl="0" marL="361950" rtl="0" algn="l">
              <a:lnSpc>
                <a:spcPct val="90000"/>
              </a:lnSpc>
              <a:spcBef>
                <a:spcPts val="0"/>
              </a:spcBef>
              <a:spcAft>
                <a:spcPts val="0"/>
              </a:spcAft>
              <a:buNone/>
            </a:pPr>
            <a:r>
              <a:t/>
            </a:r>
            <a:endParaRPr/>
          </a:p>
          <a:p>
            <a:pPr indent="0" lvl="0" marL="361950" rtl="0" algn="l">
              <a:lnSpc>
                <a:spcPct val="90000"/>
              </a:lnSpc>
              <a:spcBef>
                <a:spcPts val="0"/>
              </a:spcBef>
              <a:spcAft>
                <a:spcPts val="0"/>
              </a:spcAft>
              <a:buNone/>
            </a:pPr>
            <a:r>
              <a:t/>
            </a:r>
            <a:endParaRPr/>
          </a:p>
          <a:p>
            <a:pPr indent="-361950" lvl="0" marL="361950" rtl="0" algn="l">
              <a:lnSpc>
                <a:spcPct val="90000"/>
              </a:lnSpc>
              <a:spcBef>
                <a:spcPts val="0"/>
              </a:spcBef>
              <a:spcAft>
                <a:spcPts val="0"/>
              </a:spcAft>
              <a:buClr>
                <a:schemeClr val="dk1"/>
              </a:buClr>
              <a:buSzPts val="2400"/>
              <a:buChar char="▪"/>
            </a:pPr>
            <a:r>
              <a:rPr lang="en-US"/>
              <a:t>single example</a:t>
            </a:r>
            <a:endParaRPr/>
          </a:p>
          <a:p>
            <a:pPr indent="-361950" lvl="0" marL="361950" rtl="0" algn="l">
              <a:lnSpc>
                <a:spcPct val="90000"/>
              </a:lnSpc>
              <a:spcBef>
                <a:spcPts val="0"/>
              </a:spcBef>
              <a:spcAft>
                <a:spcPts val="0"/>
              </a:spcAft>
              <a:buSzPts val="2400"/>
              <a:buChar char="▪"/>
            </a:pPr>
            <a:r>
              <a:rPr lang="en-US"/>
              <a:t>capturing shape features</a:t>
            </a:r>
            <a:endParaRPr/>
          </a:p>
          <a:p>
            <a:pPr indent="0" lvl="0" marL="361950" rtl="0" algn="l">
              <a:lnSpc>
                <a:spcPct val="90000"/>
              </a:lnSpc>
              <a:spcBef>
                <a:spcPts val="0"/>
              </a:spcBef>
              <a:spcAft>
                <a:spcPts val="0"/>
              </a:spcAft>
              <a:buNone/>
            </a:pPr>
            <a:r>
              <a:rPr lang="en-US"/>
              <a:t>across </a:t>
            </a:r>
            <a:r>
              <a:rPr lang="en-US"/>
              <a:t>different</a:t>
            </a:r>
            <a:r>
              <a:rPr lang="en-US"/>
              <a:t> scales</a:t>
            </a:r>
            <a:endParaRPr/>
          </a:p>
          <a:p>
            <a:pPr indent="-361950" lvl="0" marL="361950" rtl="0" algn="l">
              <a:lnSpc>
                <a:spcPct val="90000"/>
              </a:lnSpc>
              <a:spcBef>
                <a:spcPts val="0"/>
              </a:spcBef>
              <a:spcAft>
                <a:spcPts val="0"/>
              </a:spcAft>
              <a:buSzPts val="2400"/>
              <a:buChar char="▪"/>
            </a:pPr>
            <a:r>
              <a:rPr lang="en-US"/>
              <a:t>generation of completely different shapes</a:t>
            </a:r>
            <a:endParaRPr/>
          </a:p>
          <a:p>
            <a:pPr indent="-209550" lvl="0" marL="361950" rtl="0" algn="l">
              <a:lnSpc>
                <a:spcPct val="90000"/>
              </a:lnSpc>
              <a:spcBef>
                <a:spcPts val="0"/>
              </a:spcBef>
              <a:spcAft>
                <a:spcPts val="0"/>
              </a:spcAft>
              <a:buClr>
                <a:schemeClr val="dk1"/>
              </a:buClr>
              <a:buSzPts val="2400"/>
              <a:buNone/>
            </a:pPr>
            <a:r>
              <a:t/>
            </a:r>
            <a:endParaRPr/>
          </a:p>
        </p:txBody>
      </p:sp>
      <p:sp>
        <p:nvSpPr>
          <p:cNvPr id="67" name="Google Shape;67;p13"/>
          <p:cNvSpPr txBox="1"/>
          <p:nvPr/>
        </p:nvSpPr>
        <p:spPr>
          <a:xfrm>
            <a:off x="6096000" y="6426825"/>
            <a:ext cx="6636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idx="4294967295" type="title"/>
          </p:nvPr>
        </p:nvSpPr>
        <p:spPr>
          <a:xfrm>
            <a:off x="379562" y="845389"/>
            <a:ext cx="10619100" cy="138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Introduction: state of art</a:t>
            </a:r>
            <a:endParaRPr/>
          </a:p>
        </p:txBody>
      </p:sp>
      <p:sp>
        <p:nvSpPr>
          <p:cNvPr id="73" name="Google Shape;73;p14"/>
          <p:cNvSpPr txBox="1"/>
          <p:nvPr>
            <p:ph idx="4294967295" type="body"/>
          </p:nvPr>
        </p:nvSpPr>
        <p:spPr>
          <a:xfrm>
            <a:off x="379562" y="2225615"/>
            <a:ext cx="10619100" cy="4201200"/>
          </a:xfrm>
          <a:prstGeom prst="rect">
            <a:avLst/>
          </a:prstGeom>
          <a:noFill/>
          <a:ln>
            <a:noFill/>
          </a:ln>
        </p:spPr>
        <p:txBody>
          <a:bodyPr anchorCtr="0" anchor="t" bIns="45700" lIns="91425" spcFirstLastPara="1" rIns="91425" wrap="square" tIns="45700">
            <a:normAutofit/>
          </a:bodyPr>
          <a:lstStyle/>
          <a:p>
            <a:pPr indent="-361950" lvl="0" marL="361950" rtl="0" algn="l">
              <a:lnSpc>
                <a:spcPct val="90000"/>
              </a:lnSpc>
              <a:spcBef>
                <a:spcPts val="0"/>
              </a:spcBef>
              <a:spcAft>
                <a:spcPts val="0"/>
              </a:spcAft>
              <a:buClr>
                <a:schemeClr val="dk1"/>
              </a:buClr>
              <a:buSzPts val="2400"/>
              <a:buChar char="▪"/>
            </a:pPr>
            <a:r>
              <a:rPr lang="en-US"/>
              <a:t>General d</a:t>
            </a:r>
            <a:r>
              <a:rPr lang="en-US"/>
              <a:t>eep generative models for 3D shapes</a:t>
            </a:r>
            <a:endParaRPr/>
          </a:p>
          <a:p>
            <a:pPr indent="-209550" lvl="0" marL="361950" rtl="0" algn="l">
              <a:lnSpc>
                <a:spcPct val="90000"/>
              </a:lnSpc>
              <a:spcBef>
                <a:spcPts val="0"/>
              </a:spcBef>
              <a:spcAft>
                <a:spcPts val="0"/>
              </a:spcAft>
              <a:buClr>
                <a:schemeClr val="dk1"/>
              </a:buClr>
              <a:buSzPts val="2400"/>
              <a:buNone/>
            </a:pPr>
            <a:r>
              <a:t/>
            </a:r>
            <a:endParaRPr/>
          </a:p>
          <a:p>
            <a:pPr indent="-361950" lvl="0" marL="361950" rtl="0" algn="l">
              <a:lnSpc>
                <a:spcPct val="90000"/>
              </a:lnSpc>
              <a:spcBef>
                <a:spcPts val="0"/>
              </a:spcBef>
              <a:spcAft>
                <a:spcPts val="0"/>
              </a:spcAft>
              <a:buClr>
                <a:schemeClr val="dk1"/>
              </a:buClr>
              <a:buSzPts val="2400"/>
              <a:buChar char="▪"/>
            </a:pPr>
            <a:r>
              <a:rPr lang="en-US"/>
              <a:t>Fr</a:t>
            </a:r>
            <a:r>
              <a:rPr lang="en-US"/>
              <a:t>om a single example</a:t>
            </a:r>
            <a:endParaRPr/>
          </a:p>
          <a:p>
            <a:pPr indent="-209550" lvl="0" marL="361950" rtl="0" algn="l">
              <a:lnSpc>
                <a:spcPct val="90000"/>
              </a:lnSpc>
              <a:spcBef>
                <a:spcPts val="0"/>
              </a:spcBef>
              <a:spcAft>
                <a:spcPts val="0"/>
              </a:spcAft>
              <a:buClr>
                <a:schemeClr val="dk1"/>
              </a:buClr>
              <a:buSzPts val="2400"/>
              <a:buNone/>
            </a:pPr>
            <a:r>
              <a:t/>
            </a:r>
            <a:endParaRPr/>
          </a:p>
          <a:p>
            <a:pPr indent="-361950" lvl="0" marL="361950" rtl="0" algn="l">
              <a:lnSpc>
                <a:spcPct val="90000"/>
              </a:lnSpc>
              <a:spcBef>
                <a:spcPts val="0"/>
              </a:spcBef>
              <a:spcAft>
                <a:spcPts val="0"/>
              </a:spcAft>
              <a:buClr>
                <a:schemeClr val="dk1"/>
              </a:buClr>
              <a:buSzPts val="2400"/>
              <a:buChar char="▪"/>
            </a:pPr>
            <a:r>
              <a:rPr lang="en-US"/>
              <a:t>DGTS [2]</a:t>
            </a:r>
            <a:endParaRPr/>
          </a:p>
          <a:p>
            <a:pPr indent="-209550" lvl="0" marL="361950" rtl="0" algn="l">
              <a:lnSpc>
                <a:spcPct val="90000"/>
              </a:lnSpc>
              <a:spcBef>
                <a:spcPts val="0"/>
              </a:spcBef>
              <a:spcAft>
                <a:spcPts val="0"/>
              </a:spcAft>
              <a:buClr>
                <a:schemeClr val="dk1"/>
              </a:buClr>
              <a:buSzPts val="2400"/>
              <a:buNone/>
            </a:pPr>
            <a:r>
              <a:t/>
            </a:r>
            <a:endParaRPr/>
          </a:p>
          <a:p>
            <a:pPr indent="0" lvl="0" marL="152400" rtl="0" algn="l">
              <a:lnSpc>
                <a:spcPct val="90000"/>
              </a:lnSpc>
              <a:spcBef>
                <a:spcPts val="0"/>
              </a:spcBef>
              <a:spcAft>
                <a:spcPts val="0"/>
              </a:spcAft>
              <a:buClr>
                <a:schemeClr val="dk1"/>
              </a:buClr>
              <a:buSzPts val="2400"/>
              <a:buNone/>
            </a:pPr>
            <a:r>
              <a:t/>
            </a:r>
            <a:endParaRPr/>
          </a:p>
        </p:txBody>
      </p:sp>
      <p:pic>
        <p:nvPicPr>
          <p:cNvPr id="74" name="Google Shape;74;p14"/>
          <p:cNvPicPr preferRelativeResize="0"/>
          <p:nvPr/>
        </p:nvPicPr>
        <p:blipFill>
          <a:blip r:embed="rId3">
            <a:alphaModFix/>
          </a:blip>
          <a:stretch>
            <a:fillRect/>
          </a:stretch>
        </p:blipFill>
        <p:spPr>
          <a:xfrm>
            <a:off x="8540425" y="0"/>
            <a:ext cx="3726300" cy="444275"/>
          </a:xfrm>
          <a:prstGeom prst="rect">
            <a:avLst/>
          </a:prstGeom>
          <a:noFill/>
          <a:ln>
            <a:noFill/>
          </a:ln>
        </p:spPr>
      </p:pic>
      <p:sp>
        <p:nvSpPr>
          <p:cNvPr id="75" name="Google Shape;75;p14"/>
          <p:cNvSpPr txBox="1"/>
          <p:nvPr/>
        </p:nvSpPr>
        <p:spPr>
          <a:xfrm>
            <a:off x="287998" y="180550"/>
            <a:ext cx="6844200" cy="2931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lt1"/>
              </a:buClr>
              <a:buSzPts val="1400"/>
              <a:buFont typeface="Arial"/>
              <a:buNone/>
            </a:pPr>
            <a:r>
              <a:rPr b="1" lang="en-US">
                <a:solidFill>
                  <a:schemeClr val="lt1"/>
                </a:solidFill>
              </a:rPr>
              <a:t>Tensorflow</a:t>
            </a:r>
            <a:endParaRPr/>
          </a:p>
        </p:txBody>
      </p:sp>
      <p:pic>
        <p:nvPicPr>
          <p:cNvPr id="76" name="Google Shape;76;p14"/>
          <p:cNvPicPr preferRelativeResize="0"/>
          <p:nvPr/>
        </p:nvPicPr>
        <p:blipFill>
          <a:blip r:embed="rId4">
            <a:alphaModFix/>
          </a:blip>
          <a:stretch>
            <a:fillRect/>
          </a:stretch>
        </p:blipFill>
        <p:spPr>
          <a:xfrm>
            <a:off x="7663526" y="473650"/>
            <a:ext cx="3986924" cy="6320750"/>
          </a:xfrm>
          <a:prstGeom prst="rect">
            <a:avLst/>
          </a:prstGeom>
          <a:noFill/>
          <a:ln>
            <a:noFill/>
          </a:ln>
        </p:spPr>
      </p:pic>
      <p:sp>
        <p:nvSpPr>
          <p:cNvPr id="77" name="Google Shape;77;p14"/>
          <p:cNvSpPr txBox="1"/>
          <p:nvPr/>
        </p:nvSpPr>
        <p:spPr>
          <a:xfrm>
            <a:off x="11800450" y="6559200"/>
            <a:ext cx="6636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idx="4294967295" type="title"/>
          </p:nvPr>
        </p:nvSpPr>
        <p:spPr>
          <a:xfrm>
            <a:off x="379562" y="845389"/>
            <a:ext cx="10619100" cy="138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Introduction: motivation</a:t>
            </a:r>
            <a:endParaRPr/>
          </a:p>
        </p:txBody>
      </p:sp>
      <p:sp>
        <p:nvSpPr>
          <p:cNvPr id="83" name="Google Shape;83;p15"/>
          <p:cNvSpPr txBox="1"/>
          <p:nvPr>
            <p:ph idx="4294967295" type="body"/>
          </p:nvPr>
        </p:nvSpPr>
        <p:spPr>
          <a:xfrm>
            <a:off x="379562" y="2225615"/>
            <a:ext cx="10619100" cy="4201200"/>
          </a:xfrm>
          <a:prstGeom prst="rect">
            <a:avLst/>
          </a:prstGeom>
          <a:noFill/>
          <a:ln>
            <a:noFill/>
          </a:ln>
        </p:spPr>
        <p:txBody>
          <a:bodyPr anchorCtr="0" anchor="t" bIns="45700" lIns="91425" spcFirstLastPara="1" rIns="91425" wrap="square" tIns="45700">
            <a:normAutofit/>
          </a:bodyPr>
          <a:lstStyle/>
          <a:p>
            <a:pPr indent="-361950" lvl="0" marL="361950" rtl="0" algn="l">
              <a:lnSpc>
                <a:spcPct val="90000"/>
              </a:lnSpc>
              <a:spcBef>
                <a:spcPts val="0"/>
              </a:spcBef>
              <a:spcAft>
                <a:spcPts val="0"/>
              </a:spcAft>
              <a:buSzPts val="2400"/>
              <a:buChar char="▪"/>
            </a:pPr>
            <a:r>
              <a:rPr lang="en-US"/>
              <a:t>No Need for Large Datasets</a:t>
            </a:r>
            <a:endParaRPr/>
          </a:p>
          <a:p>
            <a:pPr indent="0" lvl="0" marL="361950" rtl="0" algn="l">
              <a:lnSpc>
                <a:spcPct val="90000"/>
              </a:lnSpc>
              <a:spcBef>
                <a:spcPts val="0"/>
              </a:spcBef>
              <a:spcAft>
                <a:spcPts val="0"/>
              </a:spcAft>
              <a:buNone/>
            </a:pPr>
            <a:r>
              <a:t/>
            </a:r>
            <a:endParaRPr/>
          </a:p>
          <a:p>
            <a:pPr indent="-361950" lvl="0" marL="361950" rtl="0" algn="l">
              <a:lnSpc>
                <a:spcPct val="90000"/>
              </a:lnSpc>
              <a:spcBef>
                <a:spcPts val="0"/>
              </a:spcBef>
              <a:spcAft>
                <a:spcPts val="0"/>
              </a:spcAft>
              <a:buClr>
                <a:schemeClr val="dk1"/>
              </a:buClr>
              <a:buSzPts val="2400"/>
              <a:buChar char="▪"/>
            </a:pPr>
            <a:r>
              <a:rPr lang="en-US"/>
              <a:t>Publicly Available Examples</a:t>
            </a:r>
            <a:endParaRPr/>
          </a:p>
          <a:p>
            <a:pPr indent="-209550" lvl="0" marL="361950" rtl="0" algn="l">
              <a:lnSpc>
                <a:spcPct val="90000"/>
              </a:lnSpc>
              <a:spcBef>
                <a:spcPts val="0"/>
              </a:spcBef>
              <a:spcAft>
                <a:spcPts val="0"/>
              </a:spcAft>
              <a:buClr>
                <a:schemeClr val="dk1"/>
              </a:buClr>
              <a:buSzPts val="2400"/>
              <a:buNone/>
            </a:pPr>
            <a:r>
              <a:t/>
            </a:r>
            <a:endParaRPr/>
          </a:p>
          <a:p>
            <a:pPr indent="-361950" lvl="0" marL="361950" rtl="0" algn="l">
              <a:lnSpc>
                <a:spcPct val="90000"/>
              </a:lnSpc>
              <a:spcBef>
                <a:spcPts val="0"/>
              </a:spcBef>
              <a:spcAft>
                <a:spcPts val="0"/>
              </a:spcAft>
              <a:buClr>
                <a:schemeClr val="dk1"/>
              </a:buClr>
              <a:buSzPts val="2400"/>
              <a:buChar char="▪"/>
            </a:pPr>
            <a:r>
              <a:rPr lang="en-US"/>
              <a:t>Github repository in Pytorch to compare</a:t>
            </a:r>
            <a:endParaRPr/>
          </a:p>
          <a:p>
            <a:pPr indent="-209550" lvl="0" marL="361950" rtl="0" algn="l">
              <a:lnSpc>
                <a:spcPct val="90000"/>
              </a:lnSpc>
              <a:spcBef>
                <a:spcPts val="0"/>
              </a:spcBef>
              <a:spcAft>
                <a:spcPts val="0"/>
              </a:spcAft>
              <a:buClr>
                <a:schemeClr val="dk1"/>
              </a:buClr>
              <a:buSzPts val="2400"/>
              <a:buNone/>
            </a:pPr>
            <a:r>
              <a:t/>
            </a:r>
            <a:endParaRPr/>
          </a:p>
          <a:p>
            <a:pPr indent="0" lvl="0" marL="152400" rtl="0" algn="l">
              <a:lnSpc>
                <a:spcPct val="90000"/>
              </a:lnSpc>
              <a:spcBef>
                <a:spcPts val="0"/>
              </a:spcBef>
              <a:spcAft>
                <a:spcPts val="0"/>
              </a:spcAft>
              <a:buClr>
                <a:schemeClr val="dk1"/>
              </a:buClr>
              <a:buSzPts val="2400"/>
              <a:buNone/>
            </a:pPr>
            <a:r>
              <a:t/>
            </a:r>
            <a:endParaRPr/>
          </a:p>
        </p:txBody>
      </p:sp>
      <p:pic>
        <p:nvPicPr>
          <p:cNvPr id="84" name="Google Shape;84;p15"/>
          <p:cNvPicPr preferRelativeResize="0"/>
          <p:nvPr/>
        </p:nvPicPr>
        <p:blipFill>
          <a:blip r:embed="rId3">
            <a:alphaModFix/>
          </a:blip>
          <a:stretch>
            <a:fillRect/>
          </a:stretch>
        </p:blipFill>
        <p:spPr>
          <a:xfrm>
            <a:off x="8540425" y="0"/>
            <a:ext cx="3726300" cy="444275"/>
          </a:xfrm>
          <a:prstGeom prst="rect">
            <a:avLst/>
          </a:prstGeom>
          <a:noFill/>
          <a:ln>
            <a:noFill/>
          </a:ln>
        </p:spPr>
      </p:pic>
      <p:sp>
        <p:nvSpPr>
          <p:cNvPr id="85" name="Google Shape;85;p15"/>
          <p:cNvSpPr txBox="1"/>
          <p:nvPr/>
        </p:nvSpPr>
        <p:spPr>
          <a:xfrm>
            <a:off x="287998" y="180550"/>
            <a:ext cx="6844200" cy="2931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lt1"/>
              </a:buClr>
              <a:buSzPts val="1400"/>
              <a:buFont typeface="Arial"/>
              <a:buNone/>
            </a:pPr>
            <a:r>
              <a:rPr b="1" lang="en-US">
                <a:solidFill>
                  <a:schemeClr val="lt1"/>
                </a:solidFill>
              </a:rPr>
              <a:t>Tensorflow</a:t>
            </a:r>
            <a:endParaRPr/>
          </a:p>
        </p:txBody>
      </p:sp>
      <p:pic>
        <p:nvPicPr>
          <p:cNvPr id="86" name="Google Shape;86;p15"/>
          <p:cNvPicPr preferRelativeResize="0"/>
          <p:nvPr/>
        </p:nvPicPr>
        <p:blipFill>
          <a:blip r:embed="rId4">
            <a:alphaModFix/>
          </a:blip>
          <a:stretch>
            <a:fillRect/>
          </a:stretch>
        </p:blipFill>
        <p:spPr>
          <a:xfrm>
            <a:off x="8016000" y="1452550"/>
            <a:ext cx="3000925" cy="47899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idx="4294967295" type="title"/>
          </p:nvPr>
        </p:nvSpPr>
        <p:spPr>
          <a:xfrm>
            <a:off x="379562" y="845389"/>
            <a:ext cx="10619100" cy="138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Methods</a:t>
            </a:r>
            <a:endParaRPr/>
          </a:p>
        </p:txBody>
      </p:sp>
      <p:sp>
        <p:nvSpPr>
          <p:cNvPr id="92" name="Google Shape;92;p16"/>
          <p:cNvSpPr txBox="1"/>
          <p:nvPr>
            <p:ph idx="4294967295" type="body"/>
          </p:nvPr>
        </p:nvSpPr>
        <p:spPr>
          <a:xfrm>
            <a:off x="379562" y="2225615"/>
            <a:ext cx="10619100" cy="4201200"/>
          </a:xfrm>
          <a:prstGeom prst="rect">
            <a:avLst/>
          </a:prstGeom>
          <a:noFill/>
          <a:ln>
            <a:noFill/>
          </a:ln>
        </p:spPr>
        <p:txBody>
          <a:bodyPr anchorCtr="0" anchor="t" bIns="45700" lIns="91425" spcFirstLastPara="1" rIns="91425" wrap="square" tIns="45700">
            <a:normAutofit/>
          </a:bodyPr>
          <a:lstStyle/>
          <a:p>
            <a:pPr indent="-361950" lvl="0" marL="361950" rtl="0" algn="l">
              <a:lnSpc>
                <a:spcPct val="90000"/>
              </a:lnSpc>
              <a:spcBef>
                <a:spcPts val="0"/>
              </a:spcBef>
              <a:spcAft>
                <a:spcPts val="0"/>
              </a:spcAft>
              <a:buClr>
                <a:schemeClr val="dk1"/>
              </a:buClr>
              <a:buSzPts val="2400"/>
              <a:buChar char="▪"/>
            </a:pPr>
            <a:r>
              <a:rPr lang="en-US"/>
              <a:t>This is display text it is not here to be read</a:t>
            </a:r>
            <a:endParaRPr/>
          </a:p>
          <a:p>
            <a:pPr indent="-209550" lvl="0" marL="361950" rtl="0" algn="l">
              <a:lnSpc>
                <a:spcPct val="90000"/>
              </a:lnSpc>
              <a:spcBef>
                <a:spcPts val="0"/>
              </a:spcBef>
              <a:spcAft>
                <a:spcPts val="0"/>
              </a:spcAft>
              <a:buClr>
                <a:schemeClr val="dk1"/>
              </a:buClr>
              <a:buSzPts val="2400"/>
              <a:buNone/>
            </a:pPr>
            <a:r>
              <a:t/>
            </a:r>
            <a:endParaRPr/>
          </a:p>
          <a:p>
            <a:pPr indent="-361950" lvl="0" marL="361950" rtl="0" algn="l">
              <a:lnSpc>
                <a:spcPct val="90000"/>
              </a:lnSpc>
              <a:spcBef>
                <a:spcPts val="0"/>
              </a:spcBef>
              <a:spcAft>
                <a:spcPts val="0"/>
              </a:spcAft>
              <a:buClr>
                <a:schemeClr val="dk1"/>
              </a:buClr>
              <a:buSzPts val="2400"/>
              <a:buChar char="▪"/>
            </a:pPr>
            <a:r>
              <a:rPr lang="en-US"/>
              <a:t>This is display text it is not here to be read</a:t>
            </a:r>
            <a:endParaRPr/>
          </a:p>
          <a:p>
            <a:pPr indent="-209550" lvl="0" marL="361950" rtl="0" algn="l">
              <a:lnSpc>
                <a:spcPct val="90000"/>
              </a:lnSpc>
              <a:spcBef>
                <a:spcPts val="0"/>
              </a:spcBef>
              <a:spcAft>
                <a:spcPts val="0"/>
              </a:spcAft>
              <a:buClr>
                <a:schemeClr val="dk1"/>
              </a:buClr>
              <a:buSzPts val="2400"/>
              <a:buNone/>
            </a:pPr>
            <a:r>
              <a:t/>
            </a:r>
            <a:endParaRPr/>
          </a:p>
          <a:p>
            <a:pPr indent="-361950" lvl="0" marL="361950" rtl="0" algn="l">
              <a:lnSpc>
                <a:spcPct val="90000"/>
              </a:lnSpc>
              <a:spcBef>
                <a:spcPts val="0"/>
              </a:spcBef>
              <a:spcAft>
                <a:spcPts val="0"/>
              </a:spcAft>
              <a:buClr>
                <a:schemeClr val="dk1"/>
              </a:buClr>
              <a:buSzPts val="2400"/>
              <a:buChar char="▪"/>
            </a:pPr>
            <a:r>
              <a:rPr lang="en-US"/>
              <a:t>This is display text it is not here to be read</a:t>
            </a:r>
            <a:endParaRPr/>
          </a:p>
          <a:p>
            <a:pPr indent="-209550" lvl="0" marL="361950" rtl="0" algn="l">
              <a:lnSpc>
                <a:spcPct val="90000"/>
              </a:lnSpc>
              <a:spcBef>
                <a:spcPts val="0"/>
              </a:spcBef>
              <a:spcAft>
                <a:spcPts val="0"/>
              </a:spcAft>
              <a:buClr>
                <a:schemeClr val="dk1"/>
              </a:buClr>
              <a:buSzPts val="2400"/>
              <a:buNone/>
            </a:pPr>
            <a:r>
              <a:t/>
            </a:r>
            <a:endParaRPr/>
          </a:p>
          <a:p>
            <a:pPr indent="-361950" lvl="0" marL="361950" rtl="0" algn="l">
              <a:lnSpc>
                <a:spcPct val="90000"/>
              </a:lnSpc>
              <a:spcBef>
                <a:spcPts val="0"/>
              </a:spcBef>
              <a:spcAft>
                <a:spcPts val="0"/>
              </a:spcAft>
              <a:buClr>
                <a:schemeClr val="dk1"/>
              </a:buClr>
              <a:buSzPts val="2400"/>
              <a:buChar char="▪"/>
            </a:pPr>
            <a:r>
              <a:rPr lang="en-US"/>
              <a:t>This is display text it is not here to be read</a:t>
            </a:r>
            <a:endParaRPr/>
          </a:p>
          <a:p>
            <a:pPr indent="-209550" lvl="0" marL="361950" rtl="0" algn="l">
              <a:lnSpc>
                <a:spcPct val="90000"/>
              </a:lnSpc>
              <a:spcBef>
                <a:spcPts val="0"/>
              </a:spcBef>
              <a:spcAft>
                <a:spcPts val="0"/>
              </a:spcAft>
              <a:buClr>
                <a:schemeClr val="dk1"/>
              </a:buClr>
              <a:buSzPts val="2400"/>
              <a:buNone/>
            </a:pPr>
            <a:r>
              <a:t/>
            </a:r>
            <a:endParaRPr/>
          </a:p>
        </p:txBody>
      </p:sp>
      <p:pic>
        <p:nvPicPr>
          <p:cNvPr id="93" name="Google Shape;93;p16"/>
          <p:cNvPicPr preferRelativeResize="0"/>
          <p:nvPr/>
        </p:nvPicPr>
        <p:blipFill>
          <a:blip r:embed="rId3">
            <a:alphaModFix/>
          </a:blip>
          <a:stretch>
            <a:fillRect/>
          </a:stretch>
        </p:blipFill>
        <p:spPr>
          <a:xfrm>
            <a:off x="8540425" y="0"/>
            <a:ext cx="3726300" cy="444275"/>
          </a:xfrm>
          <a:prstGeom prst="rect">
            <a:avLst/>
          </a:prstGeom>
          <a:noFill/>
          <a:ln>
            <a:noFill/>
          </a:ln>
        </p:spPr>
      </p:pic>
      <p:sp>
        <p:nvSpPr>
          <p:cNvPr id="94" name="Google Shape;94;p16"/>
          <p:cNvSpPr txBox="1"/>
          <p:nvPr/>
        </p:nvSpPr>
        <p:spPr>
          <a:xfrm>
            <a:off x="287998" y="180550"/>
            <a:ext cx="6844200" cy="2931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lt1"/>
              </a:buClr>
              <a:buSzPts val="1400"/>
              <a:buFont typeface="Arial"/>
              <a:buNone/>
            </a:pPr>
            <a:r>
              <a:rPr b="1" lang="en-US">
                <a:solidFill>
                  <a:schemeClr val="lt1"/>
                </a:solidFill>
              </a:rPr>
              <a:t>Tensorflow</a:t>
            </a:r>
            <a:endParaRPr/>
          </a:p>
        </p:txBody>
      </p:sp>
      <p:pic>
        <p:nvPicPr>
          <p:cNvPr id="95" name="Google Shape;95;p16"/>
          <p:cNvPicPr preferRelativeResize="0"/>
          <p:nvPr/>
        </p:nvPicPr>
        <p:blipFill>
          <a:blip r:embed="rId4">
            <a:alphaModFix/>
          </a:blip>
          <a:stretch>
            <a:fillRect/>
          </a:stretch>
        </p:blipFill>
        <p:spPr>
          <a:xfrm>
            <a:off x="0" y="1610500"/>
            <a:ext cx="12191999" cy="5229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idx="4294967295" type="body"/>
          </p:nvPr>
        </p:nvSpPr>
        <p:spPr>
          <a:xfrm>
            <a:off x="379425" y="1590825"/>
            <a:ext cx="11514300" cy="4836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a:t>Paper                                                             My code</a:t>
            </a:r>
            <a:endParaRPr/>
          </a:p>
          <a:p>
            <a:pPr indent="0" lvl="0" marL="0" rtl="0" algn="l">
              <a:lnSpc>
                <a:spcPct val="90000"/>
              </a:lnSpc>
              <a:spcBef>
                <a:spcPts val="0"/>
              </a:spcBef>
              <a:spcAft>
                <a:spcPts val="0"/>
              </a:spcAft>
              <a:buNone/>
            </a:pPr>
            <a:r>
              <a:t/>
            </a:r>
            <a:endParaRPr/>
          </a:p>
          <a:p>
            <a:pPr indent="-209550" lvl="0" marL="361950" rtl="0" algn="l">
              <a:lnSpc>
                <a:spcPct val="90000"/>
              </a:lnSpc>
              <a:spcBef>
                <a:spcPts val="0"/>
              </a:spcBef>
              <a:spcAft>
                <a:spcPts val="0"/>
              </a:spcAft>
              <a:buClr>
                <a:schemeClr val="dk1"/>
              </a:buClr>
              <a:buSzPts val="2400"/>
              <a:buNone/>
            </a:pPr>
            <a:r>
              <a:t/>
            </a:r>
            <a:endParaRPr/>
          </a:p>
        </p:txBody>
      </p:sp>
      <p:sp>
        <p:nvSpPr>
          <p:cNvPr id="101" name="Google Shape;101;p17"/>
          <p:cNvSpPr txBox="1"/>
          <p:nvPr>
            <p:ph idx="4294967295" type="title"/>
          </p:nvPr>
        </p:nvSpPr>
        <p:spPr>
          <a:xfrm>
            <a:off x="379550" y="845402"/>
            <a:ext cx="10619100" cy="745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Methods : P</a:t>
            </a:r>
            <a:endParaRPr/>
          </a:p>
        </p:txBody>
      </p:sp>
      <p:pic>
        <p:nvPicPr>
          <p:cNvPr id="102" name="Google Shape;102;p17"/>
          <p:cNvPicPr preferRelativeResize="0"/>
          <p:nvPr/>
        </p:nvPicPr>
        <p:blipFill>
          <a:blip r:embed="rId3">
            <a:alphaModFix/>
          </a:blip>
          <a:stretch>
            <a:fillRect/>
          </a:stretch>
        </p:blipFill>
        <p:spPr>
          <a:xfrm>
            <a:off x="8540425" y="0"/>
            <a:ext cx="3726300" cy="444275"/>
          </a:xfrm>
          <a:prstGeom prst="rect">
            <a:avLst/>
          </a:prstGeom>
          <a:noFill/>
          <a:ln>
            <a:noFill/>
          </a:ln>
        </p:spPr>
      </p:pic>
      <p:sp>
        <p:nvSpPr>
          <p:cNvPr id="103" name="Google Shape;103;p17"/>
          <p:cNvSpPr txBox="1"/>
          <p:nvPr/>
        </p:nvSpPr>
        <p:spPr>
          <a:xfrm>
            <a:off x="287998" y="180550"/>
            <a:ext cx="6844200" cy="2931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lt1"/>
              </a:buClr>
              <a:buSzPts val="1400"/>
              <a:buFont typeface="Arial"/>
              <a:buNone/>
            </a:pPr>
            <a:r>
              <a:rPr b="1" lang="en-US">
                <a:solidFill>
                  <a:schemeClr val="lt1"/>
                </a:solidFill>
              </a:rPr>
              <a:t>Tensorflow</a:t>
            </a:r>
            <a:endParaRPr/>
          </a:p>
        </p:txBody>
      </p:sp>
      <p:pic>
        <p:nvPicPr>
          <p:cNvPr id="104" name="Google Shape;104;p17"/>
          <p:cNvPicPr preferRelativeResize="0"/>
          <p:nvPr/>
        </p:nvPicPr>
        <p:blipFill>
          <a:blip r:embed="rId4">
            <a:alphaModFix/>
          </a:blip>
          <a:stretch>
            <a:fillRect/>
          </a:stretch>
        </p:blipFill>
        <p:spPr>
          <a:xfrm>
            <a:off x="5650475" y="2233722"/>
            <a:ext cx="5905900" cy="4329525"/>
          </a:xfrm>
          <a:prstGeom prst="rect">
            <a:avLst/>
          </a:prstGeom>
          <a:noFill/>
          <a:ln>
            <a:noFill/>
          </a:ln>
        </p:spPr>
      </p:pic>
      <p:sp>
        <p:nvSpPr>
          <p:cNvPr id="105" name="Google Shape;105;p17"/>
          <p:cNvSpPr/>
          <p:nvPr/>
        </p:nvSpPr>
        <p:spPr>
          <a:xfrm>
            <a:off x="5650475" y="6426825"/>
            <a:ext cx="3638100" cy="4443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6" name="Google Shape;106;p17"/>
          <p:cNvPicPr preferRelativeResize="0"/>
          <p:nvPr/>
        </p:nvPicPr>
        <p:blipFill>
          <a:blip r:embed="rId5">
            <a:alphaModFix/>
          </a:blip>
          <a:stretch>
            <a:fillRect/>
          </a:stretch>
        </p:blipFill>
        <p:spPr>
          <a:xfrm>
            <a:off x="0" y="2935600"/>
            <a:ext cx="4974926" cy="31034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8"/>
          <p:cNvSpPr txBox="1"/>
          <p:nvPr>
            <p:ph idx="4294967295" type="title"/>
          </p:nvPr>
        </p:nvSpPr>
        <p:spPr>
          <a:xfrm>
            <a:off x="379562" y="845389"/>
            <a:ext cx="10619100" cy="138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Methods: Generator 0</a:t>
            </a:r>
            <a:endParaRPr/>
          </a:p>
        </p:txBody>
      </p:sp>
      <p:pic>
        <p:nvPicPr>
          <p:cNvPr id="112" name="Google Shape;112;p18"/>
          <p:cNvPicPr preferRelativeResize="0"/>
          <p:nvPr/>
        </p:nvPicPr>
        <p:blipFill>
          <a:blip r:embed="rId3">
            <a:alphaModFix/>
          </a:blip>
          <a:stretch>
            <a:fillRect/>
          </a:stretch>
        </p:blipFill>
        <p:spPr>
          <a:xfrm>
            <a:off x="8540425" y="0"/>
            <a:ext cx="3726300" cy="444275"/>
          </a:xfrm>
          <a:prstGeom prst="rect">
            <a:avLst/>
          </a:prstGeom>
          <a:noFill/>
          <a:ln>
            <a:noFill/>
          </a:ln>
        </p:spPr>
      </p:pic>
      <p:sp>
        <p:nvSpPr>
          <p:cNvPr id="113" name="Google Shape;113;p18"/>
          <p:cNvSpPr txBox="1"/>
          <p:nvPr/>
        </p:nvSpPr>
        <p:spPr>
          <a:xfrm>
            <a:off x="287998" y="180550"/>
            <a:ext cx="6844200" cy="2931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lt1"/>
              </a:buClr>
              <a:buSzPts val="1400"/>
              <a:buFont typeface="Arial"/>
              <a:buNone/>
            </a:pPr>
            <a:r>
              <a:rPr b="1" lang="en-US">
                <a:solidFill>
                  <a:schemeClr val="lt1"/>
                </a:solidFill>
              </a:rPr>
              <a:t>Tensorflow</a:t>
            </a:r>
            <a:endParaRPr/>
          </a:p>
        </p:txBody>
      </p:sp>
      <p:sp>
        <p:nvSpPr>
          <p:cNvPr id="114" name="Google Shape;114;p18"/>
          <p:cNvSpPr txBox="1"/>
          <p:nvPr>
            <p:ph idx="4294967295" type="body"/>
          </p:nvPr>
        </p:nvSpPr>
        <p:spPr>
          <a:xfrm>
            <a:off x="379425" y="1590825"/>
            <a:ext cx="11514300" cy="4836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a:t>Paper                                                                       My code</a:t>
            </a:r>
            <a:endParaRPr/>
          </a:p>
          <a:p>
            <a:pPr indent="0" lvl="0" marL="0" rtl="0" algn="l">
              <a:lnSpc>
                <a:spcPct val="90000"/>
              </a:lnSpc>
              <a:spcBef>
                <a:spcPts val="0"/>
              </a:spcBef>
              <a:spcAft>
                <a:spcPts val="0"/>
              </a:spcAft>
              <a:buNone/>
            </a:pPr>
            <a:r>
              <a:t/>
            </a:r>
            <a:endParaRPr/>
          </a:p>
          <a:p>
            <a:pPr indent="-209550" lvl="0" marL="361950" rtl="0" algn="l">
              <a:lnSpc>
                <a:spcPct val="90000"/>
              </a:lnSpc>
              <a:spcBef>
                <a:spcPts val="0"/>
              </a:spcBef>
              <a:spcAft>
                <a:spcPts val="0"/>
              </a:spcAft>
              <a:buClr>
                <a:schemeClr val="dk1"/>
              </a:buClr>
              <a:buSzPts val="2400"/>
              <a:buNone/>
            </a:pPr>
            <a:r>
              <a:t/>
            </a:r>
            <a:endParaRPr/>
          </a:p>
        </p:txBody>
      </p:sp>
      <p:pic>
        <p:nvPicPr>
          <p:cNvPr id="115" name="Google Shape;115;p18"/>
          <p:cNvPicPr preferRelativeResize="0"/>
          <p:nvPr/>
        </p:nvPicPr>
        <p:blipFill>
          <a:blip r:embed="rId4">
            <a:alphaModFix/>
          </a:blip>
          <a:stretch>
            <a:fillRect/>
          </a:stretch>
        </p:blipFill>
        <p:spPr>
          <a:xfrm>
            <a:off x="180975" y="2225700"/>
            <a:ext cx="5732730" cy="3683350"/>
          </a:xfrm>
          <a:prstGeom prst="rect">
            <a:avLst/>
          </a:prstGeom>
          <a:noFill/>
          <a:ln>
            <a:noFill/>
          </a:ln>
        </p:spPr>
      </p:pic>
      <p:sp>
        <p:nvSpPr>
          <p:cNvPr id="116" name="Google Shape;116;p18"/>
          <p:cNvSpPr/>
          <p:nvPr/>
        </p:nvSpPr>
        <p:spPr>
          <a:xfrm>
            <a:off x="180975" y="3429000"/>
            <a:ext cx="5732700" cy="10764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7" name="Google Shape;117;p18"/>
          <p:cNvPicPr preferRelativeResize="0"/>
          <p:nvPr/>
        </p:nvPicPr>
        <p:blipFill>
          <a:blip r:embed="rId5">
            <a:alphaModFix/>
          </a:blip>
          <a:stretch>
            <a:fillRect/>
          </a:stretch>
        </p:blipFill>
        <p:spPr>
          <a:xfrm>
            <a:off x="6096000" y="2225697"/>
            <a:ext cx="5930700" cy="4049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idx="4294967295" type="title"/>
          </p:nvPr>
        </p:nvSpPr>
        <p:spPr>
          <a:xfrm>
            <a:off x="379562" y="845389"/>
            <a:ext cx="10619100" cy="138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Methods: Generator N</a:t>
            </a:r>
            <a:endParaRPr/>
          </a:p>
        </p:txBody>
      </p:sp>
      <p:pic>
        <p:nvPicPr>
          <p:cNvPr id="123" name="Google Shape;123;p19"/>
          <p:cNvPicPr preferRelativeResize="0"/>
          <p:nvPr/>
        </p:nvPicPr>
        <p:blipFill>
          <a:blip r:embed="rId3">
            <a:alphaModFix/>
          </a:blip>
          <a:stretch>
            <a:fillRect/>
          </a:stretch>
        </p:blipFill>
        <p:spPr>
          <a:xfrm>
            <a:off x="8540425" y="0"/>
            <a:ext cx="3726300" cy="444275"/>
          </a:xfrm>
          <a:prstGeom prst="rect">
            <a:avLst/>
          </a:prstGeom>
          <a:noFill/>
          <a:ln>
            <a:noFill/>
          </a:ln>
        </p:spPr>
      </p:pic>
      <p:sp>
        <p:nvSpPr>
          <p:cNvPr id="124" name="Google Shape;124;p19"/>
          <p:cNvSpPr txBox="1"/>
          <p:nvPr/>
        </p:nvSpPr>
        <p:spPr>
          <a:xfrm>
            <a:off x="287998" y="180550"/>
            <a:ext cx="6844200" cy="2931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lt1"/>
              </a:buClr>
              <a:buSzPts val="1400"/>
              <a:buFont typeface="Arial"/>
              <a:buNone/>
            </a:pPr>
            <a:r>
              <a:rPr b="1" lang="en-US">
                <a:solidFill>
                  <a:schemeClr val="lt1"/>
                </a:solidFill>
              </a:rPr>
              <a:t>Tensorflow</a:t>
            </a:r>
            <a:endParaRPr/>
          </a:p>
        </p:txBody>
      </p:sp>
      <p:sp>
        <p:nvSpPr>
          <p:cNvPr id="125" name="Google Shape;125;p19"/>
          <p:cNvSpPr txBox="1"/>
          <p:nvPr>
            <p:ph idx="4294967295" type="body"/>
          </p:nvPr>
        </p:nvSpPr>
        <p:spPr>
          <a:xfrm>
            <a:off x="379425" y="1590825"/>
            <a:ext cx="11514300" cy="4836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a:t>Paper                                                                       My code</a:t>
            </a:r>
            <a:endParaRPr/>
          </a:p>
          <a:p>
            <a:pPr indent="0" lvl="0" marL="0" rtl="0" algn="l">
              <a:lnSpc>
                <a:spcPct val="90000"/>
              </a:lnSpc>
              <a:spcBef>
                <a:spcPts val="0"/>
              </a:spcBef>
              <a:spcAft>
                <a:spcPts val="0"/>
              </a:spcAft>
              <a:buNone/>
            </a:pPr>
            <a:r>
              <a:t/>
            </a:r>
            <a:endParaRPr/>
          </a:p>
          <a:p>
            <a:pPr indent="-209550" lvl="0" marL="361950" rtl="0" algn="l">
              <a:lnSpc>
                <a:spcPct val="90000"/>
              </a:lnSpc>
              <a:spcBef>
                <a:spcPts val="0"/>
              </a:spcBef>
              <a:spcAft>
                <a:spcPts val="0"/>
              </a:spcAft>
              <a:buClr>
                <a:schemeClr val="dk1"/>
              </a:buClr>
              <a:buSzPts val="2400"/>
              <a:buNone/>
            </a:pPr>
            <a:r>
              <a:t/>
            </a:r>
            <a:endParaRPr/>
          </a:p>
        </p:txBody>
      </p:sp>
      <p:pic>
        <p:nvPicPr>
          <p:cNvPr id="126" name="Google Shape;126;p19"/>
          <p:cNvPicPr preferRelativeResize="0"/>
          <p:nvPr/>
        </p:nvPicPr>
        <p:blipFill>
          <a:blip r:embed="rId4">
            <a:alphaModFix/>
          </a:blip>
          <a:stretch>
            <a:fillRect/>
          </a:stretch>
        </p:blipFill>
        <p:spPr>
          <a:xfrm>
            <a:off x="133350" y="1949300"/>
            <a:ext cx="5962650" cy="4743450"/>
          </a:xfrm>
          <a:prstGeom prst="rect">
            <a:avLst/>
          </a:prstGeom>
          <a:noFill/>
          <a:ln>
            <a:noFill/>
          </a:ln>
        </p:spPr>
      </p:pic>
      <p:pic>
        <p:nvPicPr>
          <p:cNvPr id="127" name="Google Shape;127;p19"/>
          <p:cNvPicPr preferRelativeResize="0"/>
          <p:nvPr/>
        </p:nvPicPr>
        <p:blipFill>
          <a:blip r:embed="rId5">
            <a:alphaModFix/>
          </a:blip>
          <a:stretch>
            <a:fillRect/>
          </a:stretch>
        </p:blipFill>
        <p:spPr>
          <a:xfrm>
            <a:off x="6096000" y="2126201"/>
            <a:ext cx="6096001" cy="456654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idx="4294967295" type="title"/>
          </p:nvPr>
        </p:nvSpPr>
        <p:spPr>
          <a:xfrm>
            <a:off x="379562" y="845389"/>
            <a:ext cx="10619100" cy="138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Methods: MLP</a:t>
            </a:r>
            <a:endParaRPr/>
          </a:p>
        </p:txBody>
      </p:sp>
      <p:pic>
        <p:nvPicPr>
          <p:cNvPr id="133" name="Google Shape;133;p20"/>
          <p:cNvPicPr preferRelativeResize="0"/>
          <p:nvPr/>
        </p:nvPicPr>
        <p:blipFill>
          <a:blip r:embed="rId3">
            <a:alphaModFix/>
          </a:blip>
          <a:stretch>
            <a:fillRect/>
          </a:stretch>
        </p:blipFill>
        <p:spPr>
          <a:xfrm>
            <a:off x="8540425" y="0"/>
            <a:ext cx="3726300" cy="444275"/>
          </a:xfrm>
          <a:prstGeom prst="rect">
            <a:avLst/>
          </a:prstGeom>
          <a:noFill/>
          <a:ln>
            <a:noFill/>
          </a:ln>
        </p:spPr>
      </p:pic>
      <p:sp>
        <p:nvSpPr>
          <p:cNvPr id="134" name="Google Shape;134;p20"/>
          <p:cNvSpPr txBox="1"/>
          <p:nvPr/>
        </p:nvSpPr>
        <p:spPr>
          <a:xfrm>
            <a:off x="287998" y="180550"/>
            <a:ext cx="6844200" cy="2931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lt1"/>
              </a:buClr>
              <a:buSzPts val="1400"/>
              <a:buFont typeface="Arial"/>
              <a:buNone/>
            </a:pPr>
            <a:r>
              <a:rPr b="1" lang="en-US">
                <a:solidFill>
                  <a:schemeClr val="lt1"/>
                </a:solidFill>
              </a:rPr>
              <a:t>Tensorflow</a:t>
            </a:r>
            <a:endParaRPr/>
          </a:p>
        </p:txBody>
      </p:sp>
      <p:pic>
        <p:nvPicPr>
          <p:cNvPr id="135" name="Google Shape;135;p20"/>
          <p:cNvPicPr preferRelativeResize="0"/>
          <p:nvPr/>
        </p:nvPicPr>
        <p:blipFill>
          <a:blip r:embed="rId4">
            <a:alphaModFix/>
          </a:blip>
          <a:stretch>
            <a:fillRect/>
          </a:stretch>
        </p:blipFill>
        <p:spPr>
          <a:xfrm>
            <a:off x="152400" y="2378089"/>
            <a:ext cx="6172200" cy="3057525"/>
          </a:xfrm>
          <a:prstGeom prst="rect">
            <a:avLst/>
          </a:prstGeom>
          <a:noFill/>
          <a:ln>
            <a:noFill/>
          </a:ln>
        </p:spPr>
      </p:pic>
      <p:sp>
        <p:nvSpPr>
          <p:cNvPr id="136" name="Google Shape;136;p20"/>
          <p:cNvSpPr txBox="1"/>
          <p:nvPr>
            <p:ph idx="4294967295" type="body"/>
          </p:nvPr>
        </p:nvSpPr>
        <p:spPr>
          <a:xfrm>
            <a:off x="379425" y="1590825"/>
            <a:ext cx="11514300" cy="4836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a:t>Paper                                                                       My code</a:t>
            </a:r>
            <a:endParaRPr/>
          </a:p>
          <a:p>
            <a:pPr indent="0" lvl="0" marL="0" rtl="0" algn="l">
              <a:lnSpc>
                <a:spcPct val="90000"/>
              </a:lnSpc>
              <a:spcBef>
                <a:spcPts val="0"/>
              </a:spcBef>
              <a:spcAft>
                <a:spcPts val="0"/>
              </a:spcAft>
              <a:buNone/>
            </a:pPr>
            <a:r>
              <a:t/>
            </a:r>
            <a:endParaRPr/>
          </a:p>
          <a:p>
            <a:pPr indent="-209550" lvl="0" marL="361950" rtl="0" algn="l">
              <a:lnSpc>
                <a:spcPct val="90000"/>
              </a:lnSpc>
              <a:spcBef>
                <a:spcPts val="0"/>
              </a:spcBef>
              <a:spcAft>
                <a:spcPts val="0"/>
              </a:spcAft>
              <a:buClr>
                <a:schemeClr val="dk1"/>
              </a:buClr>
              <a:buSzPts val="2400"/>
              <a:buNone/>
            </a:pPr>
            <a:r>
              <a:t/>
            </a:r>
            <a:endParaRPr/>
          </a:p>
        </p:txBody>
      </p:sp>
      <p:pic>
        <p:nvPicPr>
          <p:cNvPr id="137" name="Google Shape;137;p20"/>
          <p:cNvPicPr preferRelativeResize="0"/>
          <p:nvPr/>
        </p:nvPicPr>
        <p:blipFill>
          <a:blip r:embed="rId5">
            <a:alphaModFix/>
          </a:blip>
          <a:stretch>
            <a:fillRect/>
          </a:stretch>
        </p:blipFill>
        <p:spPr>
          <a:xfrm>
            <a:off x="7132196" y="2225700"/>
            <a:ext cx="4205149" cy="458744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208">
      <a:dk1>
        <a:srgbClr val="000000"/>
      </a:dk1>
      <a:lt1>
        <a:srgbClr val="FFFFFF"/>
      </a:lt1>
      <a:dk2>
        <a:srgbClr val="003D4C"/>
      </a:dk2>
      <a:lt2>
        <a:srgbClr val="D6D2C4"/>
      </a:lt2>
      <a:accent1>
        <a:srgbClr val="500778"/>
      </a:accent1>
      <a:accent2>
        <a:srgbClr val="D50032"/>
      </a:accent2>
      <a:accent3>
        <a:srgbClr val="B5BD00"/>
      </a:accent3>
      <a:accent4>
        <a:srgbClr val="C6B0BC"/>
      </a:accent4>
      <a:accent5>
        <a:srgbClr val="0097A9"/>
      </a:accent5>
      <a:accent6>
        <a:srgbClr val="F6BE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